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316" r:id="rId3"/>
    <p:sldId id="257" r:id="rId4"/>
    <p:sldId id="261" r:id="rId5"/>
    <p:sldId id="294" r:id="rId6"/>
    <p:sldId id="264" r:id="rId7"/>
    <p:sldId id="292" r:id="rId8"/>
    <p:sldId id="265" r:id="rId9"/>
    <p:sldId id="293" r:id="rId10"/>
    <p:sldId id="270" r:id="rId11"/>
    <p:sldId id="267" r:id="rId12"/>
    <p:sldId id="272" r:id="rId13"/>
    <p:sldId id="281" r:id="rId14"/>
    <p:sldId id="282" r:id="rId15"/>
    <p:sldId id="295" r:id="rId16"/>
    <p:sldId id="298" r:id="rId17"/>
    <p:sldId id="297" r:id="rId18"/>
    <p:sldId id="296" r:id="rId19"/>
    <p:sldId id="299" r:id="rId20"/>
    <p:sldId id="300" r:id="rId21"/>
    <p:sldId id="301" r:id="rId22"/>
    <p:sldId id="302" r:id="rId23"/>
    <p:sldId id="303" r:id="rId24"/>
    <p:sldId id="304" r:id="rId25"/>
    <p:sldId id="306" r:id="rId26"/>
    <p:sldId id="305" r:id="rId27"/>
    <p:sldId id="313" r:id="rId28"/>
    <p:sldId id="312" r:id="rId29"/>
    <p:sldId id="314" r:id="rId30"/>
    <p:sldId id="308" r:id="rId31"/>
    <p:sldId id="310" r:id="rId32"/>
    <p:sldId id="311" r:id="rId33"/>
    <p:sldId id="317" r:id="rId34"/>
    <p:sldId id="315"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014031C2-4C09-4097-9914-16B9B4E7C9E0}" type="datetimeFigureOut">
              <a:rPr lang="en-GB" smtClean="0"/>
              <a:t>28/06/2019</a:t>
            </a:fld>
            <a:endParaRPr lang="en-GB"/>
          </a:p>
        </p:txBody>
      </p:sp>
      <p:sp>
        <p:nvSpPr>
          <p:cNvPr id="5" name="Footer Placeholder 4"/>
          <p:cNvSpPr>
            <a:spLocks noGrp="1"/>
          </p:cNvSpPr>
          <p:nvPr>
            <p:ph type="ftr" sz="quarter" idx="11"/>
          </p:nvPr>
        </p:nvSpPr>
        <p:spPr>
          <a:xfrm>
            <a:off x="533401" y="5936189"/>
            <a:ext cx="4021666" cy="365125"/>
          </a:xfrm>
        </p:spPr>
        <p:txBody>
          <a:bodyPr/>
          <a:lstStyle/>
          <a:p>
            <a:endParaRPr lang="en-GB"/>
          </a:p>
        </p:txBody>
      </p:sp>
      <p:sp>
        <p:nvSpPr>
          <p:cNvPr id="6" name="Slide Number Placeholder 5"/>
          <p:cNvSpPr>
            <a:spLocks noGrp="1"/>
          </p:cNvSpPr>
          <p:nvPr>
            <p:ph type="sldNum" sz="quarter" idx="12"/>
          </p:nvPr>
        </p:nvSpPr>
        <p:spPr>
          <a:xfrm>
            <a:off x="7010399" y="2750337"/>
            <a:ext cx="1370293" cy="1356442"/>
          </a:xfrm>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3249012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4031C2-4C09-4097-9914-16B9B4E7C9E0}" type="datetimeFigureOut">
              <a:rPr lang="en-GB" smtClean="0"/>
              <a:t>28/06/2019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7856438" y="4711310"/>
            <a:ext cx="1149836" cy="1090789"/>
          </a:xfrm>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460774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4031C2-4C09-4097-9914-16B9B4E7C9E0}" type="datetimeFigureOut">
              <a:rPr lang="en-GB" smtClean="0"/>
              <a:t>28/06/2019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7856438" y="4711616"/>
            <a:ext cx="1149836" cy="1090789"/>
          </a:xfrm>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682886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4031C2-4C09-4097-9914-16B9B4E7C9E0}" type="datetimeFigureOut">
              <a:rPr lang="en-GB" smtClean="0"/>
              <a:t>28/06/2019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7856438" y="4709926"/>
            <a:ext cx="1149836" cy="1090789"/>
          </a:xfrm>
        </p:spPr>
        <p:txBody>
          <a:bodyPr/>
          <a:lstStyle/>
          <a:p>
            <a:fld id="{4CBBC294-4B7F-4C0F-A4E1-AF4DAB81E780}" type="slidenum">
              <a:rPr lang="en-GB" smtClean="0"/>
              <a:t>‹#›</a:t>
            </a:fld>
            <a:endParaRPr lang="en-GB"/>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182787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4031C2-4C09-4097-9914-16B9B4E7C9E0}" type="datetimeFigureOut">
              <a:rPr lang="en-GB" smtClean="0"/>
              <a:t>28/06/2019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7856438" y="4709926"/>
            <a:ext cx="1149836" cy="1090789"/>
          </a:xfrm>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141167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4031C2-4C09-4097-9914-16B9B4E7C9E0}" type="datetimeFigureOut">
              <a:rPr lang="en-GB" smtClean="0"/>
              <a:t>28/06/2019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4017482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4031C2-4C09-4097-9914-16B9B4E7C9E0}" type="datetimeFigureOut">
              <a:rPr lang="en-GB" smtClean="0"/>
              <a:t>28/06/2019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21751321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4031C2-4C09-4097-9914-16B9B4E7C9E0}" type="datetimeFigureOut">
              <a:rPr lang="en-GB" smtClean="0"/>
              <a:t>28/06/2019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2504400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014031C2-4C09-4097-9914-16B9B4E7C9E0}" type="datetimeFigureOut">
              <a:rPr lang="en-GB" smtClean="0"/>
              <a:t>28/06/2019</a:t>
            </a:fld>
            <a:endParaRPr lang="en-GB"/>
          </a:p>
        </p:txBody>
      </p:sp>
      <p:sp>
        <p:nvSpPr>
          <p:cNvPr id="5" name="Footer Placeholder 4"/>
          <p:cNvSpPr>
            <a:spLocks noGrp="1"/>
          </p:cNvSpPr>
          <p:nvPr>
            <p:ph type="ftr" sz="quarter" idx="11"/>
          </p:nvPr>
        </p:nvSpPr>
        <p:spPr>
          <a:xfrm>
            <a:off x="510241" y="5936189"/>
            <a:ext cx="4518959" cy="365125"/>
          </a:xfrm>
        </p:spPr>
        <p:txBody>
          <a:bodyPr/>
          <a:lstStyle/>
          <a:p>
            <a:endParaRPr lang="en-GB"/>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4CBBC294-4B7F-4C0F-A4E1-AF4DAB81E780}" type="slidenum">
              <a:rPr lang="en-GB" smtClean="0"/>
              <a:t>‹#›</a:t>
            </a:fld>
            <a:endParaRPr lang="en-GB"/>
          </a:p>
        </p:txBody>
      </p:sp>
    </p:spTree>
    <p:extLst>
      <p:ext uri="{BB962C8B-B14F-4D97-AF65-F5344CB8AC3E}">
        <p14:creationId xmlns:p14="http://schemas.microsoft.com/office/powerpoint/2010/main" val="3865322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4031C2-4C09-4097-9914-16B9B4E7C9E0}" type="datetimeFigureOut">
              <a:rPr lang="en-GB" smtClean="0"/>
              <a:t>28/06/2019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1752745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014031C2-4C09-4097-9914-16B9B4E7C9E0}" type="datetimeFigureOut">
              <a:rPr lang="en-GB" smtClean="0"/>
              <a:t>28/06/2019</a:t>
            </a:fld>
            <a:endParaRPr lang="en-GB"/>
          </a:p>
        </p:txBody>
      </p:sp>
      <p:sp>
        <p:nvSpPr>
          <p:cNvPr id="5" name="Footer Placeholder 4"/>
          <p:cNvSpPr>
            <a:spLocks noGrp="1"/>
          </p:cNvSpPr>
          <p:nvPr>
            <p:ph type="ftr" sz="quarter" idx="11"/>
          </p:nvPr>
        </p:nvSpPr>
        <p:spPr>
          <a:xfrm>
            <a:off x="533400" y="5936189"/>
            <a:ext cx="4834673" cy="365125"/>
          </a:xfrm>
        </p:spPr>
        <p:txBody>
          <a:bodyPr/>
          <a:lstStyle/>
          <a:p>
            <a:endParaRPr lang="en-GB"/>
          </a:p>
        </p:txBody>
      </p:sp>
      <p:sp>
        <p:nvSpPr>
          <p:cNvPr id="6" name="Slide Number Placeholder 5"/>
          <p:cNvSpPr>
            <a:spLocks noGrp="1"/>
          </p:cNvSpPr>
          <p:nvPr>
            <p:ph type="sldNum" sz="quarter" idx="12"/>
          </p:nvPr>
        </p:nvSpPr>
        <p:spPr>
          <a:xfrm>
            <a:off x="7856438" y="2869896"/>
            <a:ext cx="1149836" cy="1090789"/>
          </a:xfrm>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253924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4031C2-4C09-4097-9914-16B9B4E7C9E0}" type="datetimeFigureOut">
              <a:rPr lang="en-GB" smtClean="0"/>
              <a:t>28/06/2019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37571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4031C2-4C09-4097-9914-16B9B4E7C9E0}" type="datetimeFigureOut">
              <a:rPr lang="en-GB" smtClean="0"/>
              <a:t>28/06/2019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1430693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4031C2-4C09-4097-9914-16B9B4E7C9E0}" type="datetimeFigureOut">
              <a:rPr lang="en-GB" smtClean="0"/>
              <a:t>28/06/2019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3357007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14031C2-4C09-4097-9914-16B9B4E7C9E0}" type="datetimeFigureOut">
              <a:rPr lang="en-GB" smtClean="0"/>
              <a:t>28/06/2019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3141557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4031C2-4C09-4097-9914-16B9B4E7C9E0}" type="datetimeFigureOut">
              <a:rPr lang="en-GB" smtClean="0"/>
              <a:t>28/06/2019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2878446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4031C2-4C09-4097-9914-16B9B4E7C9E0}" type="datetimeFigureOut">
              <a:rPr lang="en-GB" smtClean="0"/>
              <a:t>28/06/2019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BBC294-4B7F-4C0F-A4E1-AF4DAB81E780}" type="slidenum">
              <a:rPr lang="en-GB" smtClean="0"/>
              <a:t>‹#›</a:t>
            </a:fld>
            <a:endParaRPr lang="en-GB"/>
          </a:p>
        </p:txBody>
      </p:sp>
    </p:spTree>
    <p:extLst>
      <p:ext uri="{BB962C8B-B14F-4D97-AF65-F5344CB8AC3E}">
        <p14:creationId xmlns:p14="http://schemas.microsoft.com/office/powerpoint/2010/main" val="1167063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4031C2-4C09-4097-9914-16B9B4E7C9E0}" type="datetimeFigureOut">
              <a:rPr lang="en-GB" smtClean="0"/>
              <a:t>28/06/2019</a:t>
            </a:fld>
            <a:endParaRPr lang="en-GB"/>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CBBC294-4B7F-4C0F-A4E1-AF4DAB81E780}" type="slidenum">
              <a:rPr lang="en-GB" smtClean="0"/>
              <a:t>‹#›</a:t>
            </a:fld>
            <a:endParaRPr lang="en-GB"/>
          </a:p>
        </p:txBody>
      </p:sp>
    </p:spTree>
    <p:extLst>
      <p:ext uri="{BB962C8B-B14F-4D97-AF65-F5344CB8AC3E}">
        <p14:creationId xmlns:p14="http://schemas.microsoft.com/office/powerpoint/2010/main" val="2345553888"/>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SEIC@capita.co.uk"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PensionsOnline@admin.cam.ac.uk"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412777"/>
            <a:ext cx="7846640" cy="2187674"/>
          </a:xfrm>
        </p:spPr>
        <p:txBody>
          <a:bodyPr>
            <a:normAutofit fontScale="90000"/>
          </a:bodyPr>
          <a:lstStyle/>
          <a:p>
            <a:r>
              <a:rPr lang="en-GB" dirty="0" smtClean="0"/>
              <a:t/>
            </a:r>
            <a:br>
              <a:rPr lang="en-GB" dirty="0" smtClean="0"/>
            </a:br>
            <a:r>
              <a:rPr lang="en-GB" dirty="0" smtClean="0">
                <a:solidFill>
                  <a:schemeClr val="tx2">
                    <a:lumMod val="60000"/>
                    <a:lumOff val="40000"/>
                  </a:schemeClr>
                </a:solidFill>
              </a:rPr>
              <a:t>Cambridge University Assistants’ Contributory Pension Scheme (CUACPS)</a:t>
            </a:r>
            <a:br>
              <a:rPr lang="en-GB" dirty="0" smtClean="0">
                <a:solidFill>
                  <a:schemeClr val="tx2">
                    <a:lumMod val="60000"/>
                    <a:lumOff val="40000"/>
                  </a:schemeClr>
                </a:solidFill>
              </a:rPr>
            </a:br>
            <a:r>
              <a:rPr lang="en-GB" sz="2200" dirty="0"/>
              <a:t>https://www.pensions.admin.cam.ac.uk/cps</a:t>
            </a:r>
            <a:r>
              <a:rPr lang="en-GB" dirty="0" smtClean="0"/>
              <a:t/>
            </a:r>
            <a:br>
              <a:rPr lang="en-GB" dirty="0" smtClean="0"/>
            </a:br>
            <a:endParaRPr lang="en-GB" dirty="0"/>
          </a:p>
        </p:txBody>
      </p:sp>
      <p:sp>
        <p:nvSpPr>
          <p:cNvPr id="3" name="Subtitle 2"/>
          <p:cNvSpPr>
            <a:spLocks noGrp="1"/>
          </p:cNvSpPr>
          <p:nvPr>
            <p:ph type="subTitle" idx="1"/>
          </p:nvPr>
        </p:nvSpPr>
        <p:spPr/>
        <p:txBody>
          <a:bodyPr>
            <a:normAutofit fontScale="92500" lnSpcReduction="10000"/>
          </a:bodyPr>
          <a:lstStyle/>
          <a:p>
            <a:r>
              <a:rPr lang="en-GB" dirty="0" smtClean="0"/>
              <a:t>Member Presentation – Department of </a:t>
            </a:r>
            <a:r>
              <a:rPr lang="en-GB" dirty="0" smtClean="0"/>
              <a:t>Chemistry</a:t>
            </a:r>
            <a:endParaRPr lang="en-GB" dirty="0" smtClean="0"/>
          </a:p>
          <a:p>
            <a:r>
              <a:rPr lang="en-GB" dirty="0" smtClean="0"/>
              <a:t>July </a:t>
            </a:r>
            <a:r>
              <a:rPr lang="en-GB" dirty="0" smtClean="0"/>
              <a:t>2019</a:t>
            </a:r>
          </a:p>
          <a:p>
            <a:r>
              <a:rPr lang="en-GB" dirty="0" smtClean="0"/>
              <a:t>Debbie Hough</a:t>
            </a:r>
          </a:p>
          <a:p>
            <a:endParaRPr lang="en-GB" dirty="0"/>
          </a:p>
        </p:txBody>
      </p:sp>
    </p:spTree>
    <p:extLst>
      <p:ext uri="{BB962C8B-B14F-4D97-AF65-F5344CB8AC3E}">
        <p14:creationId xmlns:p14="http://schemas.microsoft.com/office/powerpoint/2010/main" val="2574761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dirty="0" smtClean="0">
                <a:solidFill>
                  <a:schemeClr val="tx2">
                    <a:lumMod val="60000"/>
                    <a:lumOff val="40000"/>
                  </a:schemeClr>
                </a:solidFill>
              </a:rPr>
              <a:t>Career Revalued Benefit (CRB) Pension</a:t>
            </a:r>
            <a:endParaRPr lang="en-GB" sz="4000"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GB" dirty="0" smtClean="0"/>
              <a:t>Under CRB you earn a block of pension (and lump sum) each year that increases with inflation up to your retirement date. </a:t>
            </a:r>
          </a:p>
          <a:p>
            <a:r>
              <a:rPr lang="en-GB" dirty="0" smtClean="0"/>
              <a:t>This protects your benefits against future inflation and maintains the purchasing power of your pension.</a:t>
            </a:r>
            <a:endParaRPr lang="en-GB" dirty="0"/>
          </a:p>
        </p:txBody>
      </p:sp>
    </p:spTree>
    <p:extLst>
      <p:ext uri="{BB962C8B-B14F-4D97-AF65-F5344CB8AC3E}">
        <p14:creationId xmlns:p14="http://schemas.microsoft.com/office/powerpoint/2010/main" val="4248645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Career Revalued Benefits (CRB) </a:t>
            </a:r>
            <a:endParaRPr lang="en-GB" dirty="0"/>
          </a:p>
        </p:txBody>
      </p:sp>
      <p:sp>
        <p:nvSpPr>
          <p:cNvPr id="3" name="Content Placeholder 2"/>
          <p:cNvSpPr>
            <a:spLocks noGrp="1"/>
          </p:cNvSpPr>
          <p:nvPr>
            <p:ph idx="1"/>
          </p:nvPr>
        </p:nvSpPr>
        <p:spPr/>
        <p:txBody>
          <a:bodyPr>
            <a:normAutofit/>
          </a:bodyPr>
          <a:lstStyle/>
          <a:p>
            <a:r>
              <a:rPr lang="en-GB" dirty="0" smtClean="0"/>
              <a:t>Accrual rate of CRB 1/95th of pensionable earnings from 01/01/2013 to 31/12/2017.</a:t>
            </a:r>
          </a:p>
          <a:p>
            <a:r>
              <a:rPr lang="en-GB" dirty="0" smtClean="0"/>
              <a:t>Accrual rate changed to 1/100th of pensionable earnings from 01/01/2018.</a:t>
            </a:r>
          </a:p>
          <a:p>
            <a:r>
              <a:rPr lang="en-GB" dirty="0" smtClean="0"/>
              <a:t>Automatic cash payable equal to three times CRB pension</a:t>
            </a:r>
          </a:p>
          <a:p>
            <a:r>
              <a:rPr lang="en-GB" dirty="0" smtClean="0"/>
              <a:t>Annual CRB pension revalued in line with Retail Prices Index – subject to maximum of 5% per annum</a:t>
            </a:r>
          </a:p>
          <a:p>
            <a:endParaRPr lang="en-GB" dirty="0"/>
          </a:p>
        </p:txBody>
      </p:sp>
    </p:spTree>
    <p:extLst>
      <p:ext uri="{BB962C8B-B14F-4D97-AF65-F5344CB8AC3E}">
        <p14:creationId xmlns:p14="http://schemas.microsoft.com/office/powerpoint/2010/main" val="703216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smtClean="0">
                <a:solidFill>
                  <a:schemeClr val="tx2">
                    <a:lumMod val="60000"/>
                    <a:lumOff val="40000"/>
                  </a:schemeClr>
                </a:solidFill>
              </a:rPr>
              <a:t>Total CUACPS pension </a:t>
            </a:r>
            <a:br>
              <a:rPr lang="fr-FR" dirty="0" smtClean="0">
                <a:solidFill>
                  <a:schemeClr val="tx2">
                    <a:lumMod val="60000"/>
                    <a:lumOff val="40000"/>
                  </a:schemeClr>
                </a:solidFill>
              </a:rPr>
            </a:br>
            <a:endParaRPr lang="en-GB"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r>
              <a:rPr lang="en-GB" dirty="0" smtClean="0"/>
              <a:t>Your pension will be the sum of your final salary pension and CRB pension</a:t>
            </a:r>
          </a:p>
          <a:p>
            <a:r>
              <a:rPr lang="en-GB" dirty="0" smtClean="0"/>
              <a:t>You will also receive automatic cash of three times CRB pension payable in addition</a:t>
            </a:r>
          </a:p>
          <a:p>
            <a:r>
              <a:rPr lang="en-GB" dirty="0" smtClean="0"/>
              <a:t>Post-2009 joiners also get automatic cash of three times their final salary pension</a:t>
            </a:r>
          </a:p>
          <a:p>
            <a:r>
              <a:rPr lang="en-GB" dirty="0" smtClean="0"/>
              <a:t>Possible to take higher cash and reduced pension at retirement</a:t>
            </a:r>
          </a:p>
          <a:p>
            <a:endParaRPr lang="en-GB" dirty="0"/>
          </a:p>
        </p:txBody>
      </p:sp>
    </p:spTree>
    <p:extLst>
      <p:ext uri="{BB962C8B-B14F-4D97-AF65-F5344CB8AC3E}">
        <p14:creationId xmlns:p14="http://schemas.microsoft.com/office/powerpoint/2010/main" val="3970935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solidFill>
                  <a:schemeClr val="tx2">
                    <a:lumMod val="60000"/>
                    <a:lumOff val="40000"/>
                  </a:schemeClr>
                </a:solidFill>
              </a:rPr>
              <a:t>Early Retirement</a:t>
            </a:r>
            <a:endParaRPr lang="en-GB" sz="4000"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r>
              <a:rPr lang="en-GB" dirty="0" smtClean="0"/>
              <a:t>Early retirement can be taken between age 55 &amp; Normal Retirement Age  </a:t>
            </a:r>
          </a:p>
          <a:p>
            <a:r>
              <a:rPr lang="en-GB" dirty="0"/>
              <a:t>P</a:t>
            </a:r>
            <a:r>
              <a:rPr lang="en-GB" dirty="0" smtClean="0"/>
              <a:t>ension will be reduced by an early retirement factor.</a:t>
            </a:r>
          </a:p>
          <a:p>
            <a:r>
              <a:rPr lang="en-GB" dirty="0" smtClean="0"/>
              <a:t>Retirement before age 60 requires the consent of the employer and the trustee.</a:t>
            </a:r>
          </a:p>
          <a:p>
            <a:r>
              <a:rPr lang="en-GB" dirty="0" smtClean="0"/>
              <a:t>Retirement on health grounds available at any age, but suitable medical evidence required.</a:t>
            </a:r>
          </a:p>
          <a:p>
            <a:endParaRPr lang="en-GB" dirty="0" smtClean="0"/>
          </a:p>
          <a:p>
            <a:endParaRPr lang="en-GB" dirty="0"/>
          </a:p>
        </p:txBody>
      </p:sp>
    </p:spTree>
    <p:extLst>
      <p:ext uri="{BB962C8B-B14F-4D97-AF65-F5344CB8AC3E}">
        <p14:creationId xmlns:p14="http://schemas.microsoft.com/office/powerpoint/2010/main" val="1354480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solidFill>
                  <a:schemeClr val="tx2">
                    <a:lumMod val="60000"/>
                    <a:lumOff val="40000"/>
                  </a:schemeClr>
                </a:solidFill>
              </a:rPr>
              <a:t>Normal Retirement</a:t>
            </a:r>
            <a:endParaRPr lang="en-GB" sz="4000"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r>
              <a:rPr lang="en-GB" dirty="0" smtClean="0"/>
              <a:t>Normal retirement age is 65 </a:t>
            </a:r>
          </a:p>
          <a:p>
            <a:r>
              <a:rPr lang="en-GB" dirty="0" smtClean="0"/>
              <a:t>Final salary pension can be paid without reduction from age 60</a:t>
            </a:r>
          </a:p>
          <a:p>
            <a:r>
              <a:rPr lang="en-GB" dirty="0" smtClean="0"/>
              <a:t>CRB pension will be reduced if taken before age 63 years </a:t>
            </a:r>
          </a:p>
          <a:p>
            <a:r>
              <a:rPr lang="en-GB" dirty="0" smtClean="0"/>
              <a:t>CRB pension for post-2012 joiners will be reduced if brought into payment before age 65</a:t>
            </a:r>
          </a:p>
          <a:p>
            <a:r>
              <a:rPr lang="en-GB" dirty="0" smtClean="0"/>
              <a:t>Final salary and CRB pensions have to be taken at the same time </a:t>
            </a:r>
          </a:p>
          <a:p>
            <a:endParaRPr lang="en-GB" dirty="0"/>
          </a:p>
        </p:txBody>
      </p:sp>
    </p:spTree>
    <p:extLst>
      <p:ext uri="{BB962C8B-B14F-4D97-AF65-F5344CB8AC3E}">
        <p14:creationId xmlns:p14="http://schemas.microsoft.com/office/powerpoint/2010/main" val="502358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Hybrid members</a:t>
            </a:r>
            <a:endParaRPr lang="en-GB" dirty="0"/>
          </a:p>
        </p:txBody>
      </p:sp>
      <p:sp>
        <p:nvSpPr>
          <p:cNvPr id="3" name="Content Placeholder 2"/>
          <p:cNvSpPr>
            <a:spLocks noGrp="1"/>
          </p:cNvSpPr>
          <p:nvPr>
            <p:ph idx="1"/>
          </p:nvPr>
        </p:nvSpPr>
        <p:spPr/>
        <p:txBody>
          <a:bodyPr/>
          <a:lstStyle/>
          <a:p>
            <a:r>
              <a:rPr lang="en-GB" dirty="0" smtClean="0"/>
              <a:t>Now onto members who joined the CPS on or after 1 January 2013 – the hybrid members</a:t>
            </a:r>
            <a:endParaRPr lang="en-GB" dirty="0"/>
          </a:p>
        </p:txBody>
      </p:sp>
    </p:spTree>
    <p:extLst>
      <p:ext uri="{BB962C8B-B14F-4D97-AF65-F5344CB8AC3E}">
        <p14:creationId xmlns:p14="http://schemas.microsoft.com/office/powerpoint/2010/main" val="3953130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Hybrid Members</a:t>
            </a:r>
            <a:endParaRPr lang="en-GB" dirty="0"/>
          </a:p>
        </p:txBody>
      </p:sp>
      <p:sp>
        <p:nvSpPr>
          <p:cNvPr id="3" name="Content Placeholder 2"/>
          <p:cNvSpPr>
            <a:spLocks noGrp="1"/>
          </p:cNvSpPr>
          <p:nvPr>
            <p:ph idx="1"/>
          </p:nvPr>
        </p:nvSpPr>
        <p:spPr/>
        <p:txBody>
          <a:bodyPr>
            <a:normAutofit lnSpcReduction="10000"/>
          </a:bodyPr>
          <a:lstStyle/>
          <a:p>
            <a:r>
              <a:rPr lang="en-GB" dirty="0" smtClean="0"/>
              <a:t>Also have a CRB pension</a:t>
            </a:r>
          </a:p>
          <a:p>
            <a:r>
              <a:rPr lang="en-GB" dirty="0" smtClean="0"/>
              <a:t>As with the pre 2013 joiners, you </a:t>
            </a:r>
            <a:r>
              <a:rPr lang="en-GB" dirty="0"/>
              <a:t>earn a block of pension (and lump sum) each year that increases with inflation up to your retirement date. </a:t>
            </a:r>
          </a:p>
          <a:p>
            <a:r>
              <a:rPr lang="en-GB" dirty="0"/>
              <a:t>This protects your benefits against future inflation and maintains the purchasing power of your pension</a:t>
            </a:r>
            <a:r>
              <a:rPr lang="en-GB" dirty="0" smtClean="0"/>
              <a:t>.</a:t>
            </a:r>
          </a:p>
          <a:p>
            <a:r>
              <a:rPr lang="en-GB" dirty="0"/>
              <a:t>Accrual rate of CRB </a:t>
            </a:r>
            <a:r>
              <a:rPr lang="en-GB" dirty="0" smtClean="0"/>
              <a:t>1/150th </a:t>
            </a:r>
            <a:r>
              <a:rPr lang="en-GB" dirty="0"/>
              <a:t>of pensionable </a:t>
            </a:r>
            <a:r>
              <a:rPr lang="en-GB" dirty="0" smtClean="0"/>
              <a:t>earnings.</a:t>
            </a:r>
            <a:endParaRPr lang="en-GB" dirty="0"/>
          </a:p>
          <a:p>
            <a:endParaRPr lang="en-GB" dirty="0"/>
          </a:p>
          <a:p>
            <a:endParaRPr lang="en-GB" dirty="0"/>
          </a:p>
        </p:txBody>
      </p:sp>
    </p:spTree>
    <p:extLst>
      <p:ext uri="{BB962C8B-B14F-4D97-AF65-F5344CB8AC3E}">
        <p14:creationId xmlns:p14="http://schemas.microsoft.com/office/powerpoint/2010/main" val="3702001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Hybrid members</a:t>
            </a:r>
            <a:br>
              <a:rPr lang="en-GB" dirty="0" smtClean="0"/>
            </a:br>
            <a:endParaRPr lang="en-GB" dirty="0"/>
          </a:p>
        </p:txBody>
      </p:sp>
      <p:sp>
        <p:nvSpPr>
          <p:cNvPr id="3" name="Content Placeholder 2"/>
          <p:cNvSpPr>
            <a:spLocks noGrp="1"/>
          </p:cNvSpPr>
          <p:nvPr>
            <p:ph idx="1"/>
          </p:nvPr>
        </p:nvSpPr>
        <p:spPr/>
        <p:txBody>
          <a:bodyPr>
            <a:normAutofit lnSpcReduction="10000"/>
          </a:bodyPr>
          <a:lstStyle/>
          <a:p>
            <a:r>
              <a:rPr lang="en-GB" dirty="0"/>
              <a:t>Automatic cash payable equal to three times CRB pension</a:t>
            </a:r>
          </a:p>
          <a:p>
            <a:r>
              <a:rPr lang="en-GB" dirty="0"/>
              <a:t>Annual CRB pension revalued in line with </a:t>
            </a:r>
            <a:r>
              <a:rPr lang="en-GB" dirty="0" smtClean="0"/>
              <a:t>Consumer </a:t>
            </a:r>
            <a:r>
              <a:rPr lang="en-GB" dirty="0"/>
              <a:t>Prices Index – subject to maximum of 5% per </a:t>
            </a:r>
            <a:r>
              <a:rPr lang="en-GB" dirty="0" smtClean="0"/>
              <a:t>annum</a:t>
            </a:r>
          </a:p>
          <a:p>
            <a:r>
              <a:rPr lang="en-GB" dirty="0" smtClean="0"/>
              <a:t>Also the option to take a higher lump sum and lower pension on retirement.</a:t>
            </a:r>
          </a:p>
          <a:p>
            <a:endParaRPr lang="en-GB" dirty="0"/>
          </a:p>
          <a:p>
            <a:r>
              <a:rPr lang="en-GB" dirty="0" smtClean="0"/>
              <a:t>There is also an additional part to your pension…</a:t>
            </a:r>
            <a:endParaRPr lang="en-GB" dirty="0"/>
          </a:p>
          <a:p>
            <a:endParaRPr lang="en-GB" dirty="0"/>
          </a:p>
        </p:txBody>
      </p:sp>
    </p:spTree>
    <p:extLst>
      <p:ext uri="{BB962C8B-B14F-4D97-AF65-F5344CB8AC3E}">
        <p14:creationId xmlns:p14="http://schemas.microsoft.com/office/powerpoint/2010/main" val="1375934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Hybrid Members</a:t>
            </a:r>
            <a:endParaRPr lang="en-GB" dirty="0"/>
          </a:p>
        </p:txBody>
      </p:sp>
      <p:sp>
        <p:nvSpPr>
          <p:cNvPr id="3" name="Content Placeholder 2"/>
          <p:cNvSpPr>
            <a:spLocks noGrp="1"/>
          </p:cNvSpPr>
          <p:nvPr>
            <p:ph idx="1"/>
          </p:nvPr>
        </p:nvSpPr>
        <p:spPr/>
        <p:txBody>
          <a:bodyPr/>
          <a:lstStyle/>
          <a:p>
            <a:r>
              <a:rPr lang="en-GB" dirty="0" smtClean="0"/>
              <a:t>Defined contribution pension scheme with SEI Capita – Cambridge University Assistants Defined Contribution Pension Scheme (CUADCPS)</a:t>
            </a:r>
          </a:p>
          <a:p>
            <a:r>
              <a:rPr lang="en-GB" dirty="0" smtClean="0"/>
              <a:t>Employer contribution only</a:t>
            </a:r>
          </a:p>
          <a:p>
            <a:r>
              <a:rPr lang="en-GB" dirty="0" smtClean="0"/>
              <a:t>Dealt with separately to your CRB pension, queries should be directed to SEI</a:t>
            </a:r>
          </a:p>
          <a:p>
            <a:r>
              <a:rPr lang="en-GB" dirty="0" smtClean="0"/>
              <a:t>Final pension based on the value of your fund</a:t>
            </a:r>
          </a:p>
          <a:p>
            <a:endParaRPr lang="en-GB" dirty="0" smtClean="0"/>
          </a:p>
          <a:p>
            <a:endParaRPr lang="en-GB" dirty="0"/>
          </a:p>
        </p:txBody>
      </p:sp>
    </p:spTree>
    <p:extLst>
      <p:ext uri="{BB962C8B-B14F-4D97-AF65-F5344CB8AC3E}">
        <p14:creationId xmlns:p14="http://schemas.microsoft.com/office/powerpoint/2010/main" val="2789007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Early Retirement – Hybrid CRB only</a:t>
            </a:r>
            <a:endParaRPr lang="en-GB" dirty="0"/>
          </a:p>
        </p:txBody>
      </p:sp>
      <p:sp>
        <p:nvSpPr>
          <p:cNvPr id="3" name="Content Placeholder 2"/>
          <p:cNvSpPr>
            <a:spLocks noGrp="1"/>
          </p:cNvSpPr>
          <p:nvPr>
            <p:ph idx="1"/>
          </p:nvPr>
        </p:nvSpPr>
        <p:spPr/>
        <p:txBody>
          <a:bodyPr/>
          <a:lstStyle/>
          <a:p>
            <a:r>
              <a:rPr lang="en-GB" dirty="0"/>
              <a:t>Early retirement can be taken between age 55 &amp; Normal Retirement Age  </a:t>
            </a:r>
          </a:p>
          <a:p>
            <a:r>
              <a:rPr lang="en-GB" dirty="0"/>
              <a:t>Pension will be reduced by an early retirement factor.</a:t>
            </a:r>
          </a:p>
          <a:p>
            <a:r>
              <a:rPr lang="en-GB" dirty="0"/>
              <a:t>Retirement before age 60 requires the consent of the employer and the trustee.</a:t>
            </a:r>
          </a:p>
          <a:p>
            <a:r>
              <a:rPr lang="en-GB" dirty="0"/>
              <a:t>Retirement on health grounds available at any age, but suitable medical evidence required.</a:t>
            </a:r>
          </a:p>
          <a:p>
            <a:endParaRPr lang="en-GB" dirty="0"/>
          </a:p>
        </p:txBody>
      </p:sp>
    </p:spTree>
    <p:extLst>
      <p:ext uri="{BB962C8B-B14F-4D97-AF65-F5344CB8AC3E}">
        <p14:creationId xmlns:p14="http://schemas.microsoft.com/office/powerpoint/2010/main" val="143892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GB" dirty="0"/>
          </a:p>
        </p:txBody>
      </p:sp>
      <p:sp>
        <p:nvSpPr>
          <p:cNvPr id="3" name="Content Placeholder 2"/>
          <p:cNvSpPr>
            <a:spLocks noGrp="1"/>
          </p:cNvSpPr>
          <p:nvPr>
            <p:ph idx="1"/>
          </p:nvPr>
        </p:nvSpPr>
        <p:spPr/>
        <p:txBody>
          <a:bodyPr>
            <a:normAutofit lnSpcReduction="10000"/>
          </a:bodyPr>
          <a:lstStyle/>
          <a:p>
            <a:r>
              <a:rPr lang="en-GB" dirty="0" smtClean="0"/>
              <a:t>How to contact us</a:t>
            </a:r>
          </a:p>
          <a:p>
            <a:r>
              <a:rPr lang="en-GB" dirty="0" smtClean="0"/>
              <a:t>Your pension – pre 2013 joiners</a:t>
            </a:r>
          </a:p>
          <a:p>
            <a:r>
              <a:rPr lang="en-GB" dirty="0" smtClean="0"/>
              <a:t>Your pension – post 2013 joiners</a:t>
            </a:r>
          </a:p>
          <a:p>
            <a:r>
              <a:rPr lang="en-GB" dirty="0" smtClean="0"/>
              <a:t>Retirement</a:t>
            </a:r>
          </a:p>
          <a:p>
            <a:r>
              <a:rPr lang="en-GB" dirty="0" smtClean="0"/>
              <a:t>Topping up your pension</a:t>
            </a:r>
          </a:p>
          <a:p>
            <a:r>
              <a:rPr lang="en-GB" dirty="0" smtClean="0"/>
              <a:t>Death benefits</a:t>
            </a:r>
          </a:p>
          <a:p>
            <a:r>
              <a:rPr lang="en-GB" dirty="0" smtClean="0"/>
              <a:t>Leaving the scheme early</a:t>
            </a:r>
          </a:p>
          <a:p>
            <a:r>
              <a:rPr lang="en-GB" dirty="0" smtClean="0"/>
              <a:t>Your questions</a:t>
            </a:r>
          </a:p>
          <a:p>
            <a:endParaRPr lang="en-GB" dirty="0" smtClean="0"/>
          </a:p>
          <a:p>
            <a:endParaRPr lang="en-GB" dirty="0"/>
          </a:p>
        </p:txBody>
      </p:sp>
    </p:spTree>
    <p:extLst>
      <p:ext uri="{BB962C8B-B14F-4D97-AF65-F5344CB8AC3E}">
        <p14:creationId xmlns:p14="http://schemas.microsoft.com/office/powerpoint/2010/main" val="1413642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Normal Retirement – Hybrid CRB only</a:t>
            </a:r>
            <a:endParaRPr lang="en-GB" dirty="0"/>
          </a:p>
        </p:txBody>
      </p:sp>
      <p:sp>
        <p:nvSpPr>
          <p:cNvPr id="3" name="Content Placeholder 2"/>
          <p:cNvSpPr>
            <a:spLocks noGrp="1"/>
          </p:cNvSpPr>
          <p:nvPr>
            <p:ph idx="1"/>
          </p:nvPr>
        </p:nvSpPr>
        <p:spPr/>
        <p:txBody>
          <a:bodyPr/>
          <a:lstStyle/>
          <a:p>
            <a:r>
              <a:rPr lang="en-GB" dirty="0" smtClean="0"/>
              <a:t>Normal retirement age is 65</a:t>
            </a:r>
          </a:p>
          <a:p>
            <a:r>
              <a:rPr lang="en-GB" dirty="0" smtClean="0"/>
              <a:t>CRB pension will be reduced if the pension is paid before your 65</a:t>
            </a:r>
            <a:r>
              <a:rPr lang="en-GB" baseline="30000" dirty="0" smtClean="0"/>
              <a:t>th</a:t>
            </a:r>
            <a:r>
              <a:rPr lang="en-GB" dirty="0" smtClean="0"/>
              <a:t> birthday</a:t>
            </a:r>
            <a:endParaRPr lang="en-GB" dirty="0"/>
          </a:p>
        </p:txBody>
      </p:sp>
    </p:spTree>
    <p:extLst>
      <p:ext uri="{BB962C8B-B14F-4D97-AF65-F5344CB8AC3E}">
        <p14:creationId xmlns:p14="http://schemas.microsoft.com/office/powerpoint/2010/main" val="1352410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Retirement - CUADCPS</a:t>
            </a:r>
            <a:endParaRPr lang="en-GB" dirty="0"/>
          </a:p>
        </p:txBody>
      </p:sp>
      <p:sp>
        <p:nvSpPr>
          <p:cNvPr id="3" name="Content Placeholder 2"/>
          <p:cNvSpPr>
            <a:spLocks noGrp="1"/>
          </p:cNvSpPr>
          <p:nvPr>
            <p:ph idx="1"/>
          </p:nvPr>
        </p:nvSpPr>
        <p:spPr/>
        <p:txBody>
          <a:bodyPr/>
          <a:lstStyle/>
          <a:p>
            <a:r>
              <a:rPr lang="en-GB" dirty="0" smtClean="0"/>
              <a:t>Will be dealt with by SEI Capita</a:t>
            </a:r>
          </a:p>
          <a:p>
            <a:r>
              <a:rPr lang="en-GB" dirty="0" smtClean="0"/>
              <a:t>You will need to contact them</a:t>
            </a:r>
          </a:p>
          <a:p>
            <a:r>
              <a:rPr lang="en-GB" dirty="0" smtClean="0"/>
              <a:t>Benefits can be taken separately to your CRB pension but no earlier than your retirement from the University</a:t>
            </a:r>
          </a:p>
          <a:p>
            <a:r>
              <a:rPr lang="en-GB" dirty="0" smtClean="0"/>
              <a:t>Pension freedoms apply to this type of pension.</a:t>
            </a:r>
          </a:p>
          <a:p>
            <a:endParaRPr lang="en-GB" dirty="0"/>
          </a:p>
        </p:txBody>
      </p:sp>
    </p:spTree>
    <p:extLst>
      <p:ext uri="{BB962C8B-B14F-4D97-AF65-F5344CB8AC3E}">
        <p14:creationId xmlns:p14="http://schemas.microsoft.com/office/powerpoint/2010/main" val="387247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SEI Capita contact details</a:t>
            </a:r>
            <a:endParaRPr lang="en-GB" dirty="0"/>
          </a:p>
        </p:txBody>
      </p:sp>
      <p:sp>
        <p:nvSpPr>
          <p:cNvPr id="3" name="Content Placeholder 2"/>
          <p:cNvSpPr>
            <a:spLocks noGrp="1"/>
          </p:cNvSpPr>
          <p:nvPr>
            <p:ph idx="1"/>
          </p:nvPr>
        </p:nvSpPr>
        <p:spPr/>
        <p:txBody>
          <a:bodyPr/>
          <a:lstStyle/>
          <a:p>
            <a:r>
              <a:rPr lang="en-GB" dirty="0" smtClean="0"/>
              <a:t>Email: </a:t>
            </a:r>
            <a:r>
              <a:rPr lang="en-GB" dirty="0" smtClean="0">
                <a:hlinkClick r:id="rId2"/>
              </a:rPr>
              <a:t>SEIC@capita.co.uk</a:t>
            </a:r>
            <a:endParaRPr lang="en-GB" dirty="0" smtClean="0"/>
          </a:p>
          <a:p>
            <a:r>
              <a:rPr lang="en-GB" dirty="0" smtClean="0"/>
              <a:t>Telephone: 0800 011 3540</a:t>
            </a:r>
          </a:p>
          <a:p>
            <a:r>
              <a:rPr lang="en-GB" dirty="0" smtClean="0"/>
              <a:t>Address: SEI </a:t>
            </a:r>
            <a:r>
              <a:rPr lang="en-GB" dirty="0" err="1" smtClean="0"/>
              <a:t>Mastertrust</a:t>
            </a:r>
            <a:r>
              <a:rPr lang="en-GB" dirty="0" smtClean="0"/>
              <a:t>, Capita, </a:t>
            </a:r>
            <a:r>
              <a:rPr lang="en-GB" dirty="0" err="1" smtClean="0"/>
              <a:t>Hartshead</a:t>
            </a:r>
            <a:r>
              <a:rPr lang="en-GB" dirty="0" smtClean="0"/>
              <a:t> House, 2 Cutlers Gate, Sheffield, S4 7TL</a:t>
            </a:r>
          </a:p>
          <a:p>
            <a:r>
              <a:rPr lang="en-GB" dirty="0" smtClean="0"/>
              <a:t>Log-in and manage your DC pension:</a:t>
            </a:r>
          </a:p>
          <a:p>
            <a:pPr marL="0" indent="0">
              <a:buNone/>
            </a:pPr>
            <a:r>
              <a:rPr lang="en-GB" dirty="0"/>
              <a:t> </a:t>
            </a:r>
            <a:r>
              <a:rPr lang="en-GB" dirty="0" smtClean="0"/>
              <a:t> www.hartlinkonline.co.uk/sei</a:t>
            </a:r>
            <a:endParaRPr lang="en-GB" dirty="0"/>
          </a:p>
        </p:txBody>
      </p:sp>
    </p:spTree>
    <p:extLst>
      <p:ext uri="{BB962C8B-B14F-4D97-AF65-F5344CB8AC3E}">
        <p14:creationId xmlns:p14="http://schemas.microsoft.com/office/powerpoint/2010/main" val="947823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Topping up your Pension</a:t>
            </a:r>
            <a:endParaRPr lang="en-GB" dirty="0"/>
          </a:p>
        </p:txBody>
      </p:sp>
      <p:sp>
        <p:nvSpPr>
          <p:cNvPr id="3" name="Content Placeholder 2"/>
          <p:cNvSpPr>
            <a:spLocks noGrp="1"/>
          </p:cNvSpPr>
          <p:nvPr>
            <p:ph idx="1"/>
          </p:nvPr>
        </p:nvSpPr>
        <p:spPr/>
        <p:txBody>
          <a:bodyPr>
            <a:normAutofit/>
          </a:bodyPr>
          <a:lstStyle/>
          <a:p>
            <a:r>
              <a:rPr lang="en-GB" dirty="0" smtClean="0"/>
              <a:t>You can pay Additional Voluntary Contributions (AVCs)</a:t>
            </a:r>
          </a:p>
          <a:p>
            <a:r>
              <a:rPr lang="en-GB" dirty="0" smtClean="0"/>
              <a:t>AVCs are paid to your DC fund with SEI</a:t>
            </a:r>
          </a:p>
          <a:p>
            <a:r>
              <a:rPr lang="en-GB" dirty="0" smtClean="0"/>
              <a:t>If you are a pre-2013 joiner, you will need to apply to SEI to set up a pension</a:t>
            </a:r>
          </a:p>
          <a:p>
            <a:r>
              <a:rPr lang="en-GB" dirty="0" smtClean="0"/>
              <a:t>Please contact the Pensions Office for the necessary paperwork</a:t>
            </a:r>
          </a:p>
          <a:p>
            <a:r>
              <a:rPr lang="en-GB" dirty="0" smtClean="0"/>
              <a:t>Can pay </a:t>
            </a:r>
            <a:r>
              <a:rPr lang="en-GB" dirty="0" smtClean="0"/>
              <a:t>in up to your total University earnings, must </a:t>
            </a:r>
            <a:r>
              <a:rPr lang="en-GB" dirty="0" smtClean="0"/>
              <a:t>be processed through payroll</a:t>
            </a:r>
            <a:endParaRPr lang="en-GB" dirty="0"/>
          </a:p>
        </p:txBody>
      </p:sp>
    </p:spTree>
    <p:extLst>
      <p:ext uri="{BB962C8B-B14F-4D97-AF65-F5344CB8AC3E}">
        <p14:creationId xmlns:p14="http://schemas.microsoft.com/office/powerpoint/2010/main" val="7791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Death Benefits</a:t>
            </a:r>
            <a:endParaRPr lang="en-GB" dirty="0"/>
          </a:p>
        </p:txBody>
      </p:sp>
      <p:sp>
        <p:nvSpPr>
          <p:cNvPr id="3" name="Content Placeholder 2"/>
          <p:cNvSpPr>
            <a:spLocks noGrp="1"/>
          </p:cNvSpPr>
          <p:nvPr>
            <p:ph idx="1"/>
          </p:nvPr>
        </p:nvSpPr>
        <p:spPr/>
        <p:txBody>
          <a:bodyPr/>
          <a:lstStyle/>
          <a:p>
            <a:r>
              <a:rPr lang="en-GB" dirty="0" smtClean="0"/>
              <a:t>All members should complete an Expression of Wish form which should be returned to the Pensions Office</a:t>
            </a:r>
          </a:p>
          <a:p>
            <a:r>
              <a:rPr lang="en-GB" dirty="0" smtClean="0"/>
              <a:t>Please update this regularly</a:t>
            </a:r>
          </a:p>
          <a:p>
            <a:r>
              <a:rPr lang="en-GB" dirty="0" smtClean="0"/>
              <a:t>The form guides the Trustee should we need to pay benefits</a:t>
            </a:r>
          </a:p>
          <a:p>
            <a:r>
              <a:rPr lang="en-GB" dirty="0" smtClean="0"/>
              <a:t>Benefits are paid at the discretion of the Trustee and any lump sums outside of your estate</a:t>
            </a:r>
            <a:endParaRPr lang="en-GB" dirty="0"/>
          </a:p>
        </p:txBody>
      </p:sp>
    </p:spTree>
    <p:extLst>
      <p:ext uri="{BB962C8B-B14F-4D97-AF65-F5344CB8AC3E}">
        <p14:creationId xmlns:p14="http://schemas.microsoft.com/office/powerpoint/2010/main" val="4192608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Death Benefits – lump sums</a:t>
            </a:r>
            <a:endParaRPr lang="en-GB" dirty="0"/>
          </a:p>
        </p:txBody>
      </p:sp>
      <p:sp>
        <p:nvSpPr>
          <p:cNvPr id="3" name="Content Placeholder 2"/>
          <p:cNvSpPr>
            <a:spLocks noGrp="1"/>
          </p:cNvSpPr>
          <p:nvPr>
            <p:ph idx="1"/>
          </p:nvPr>
        </p:nvSpPr>
        <p:spPr/>
        <p:txBody>
          <a:bodyPr/>
          <a:lstStyle/>
          <a:p>
            <a:r>
              <a:rPr lang="en-GB" dirty="0" smtClean="0"/>
              <a:t>Pre 2009 joiners – a lump sum of 4 x salary</a:t>
            </a:r>
          </a:p>
          <a:p>
            <a:endParaRPr lang="en-GB" dirty="0" smtClean="0"/>
          </a:p>
          <a:p>
            <a:r>
              <a:rPr lang="en-GB" dirty="0" smtClean="0"/>
              <a:t>Post 2009 joiners – a lump sum of 3 </a:t>
            </a:r>
            <a:r>
              <a:rPr lang="en-GB" smtClean="0"/>
              <a:t>x salary</a:t>
            </a:r>
          </a:p>
          <a:p>
            <a:endParaRPr lang="en-GB" dirty="0" smtClean="0"/>
          </a:p>
          <a:p>
            <a:r>
              <a:rPr lang="en-GB" dirty="0" smtClean="0"/>
              <a:t>Post 2013 joiners – a lump sum of 5 x salary plus fund value with SEI</a:t>
            </a:r>
            <a:endParaRPr lang="en-GB" dirty="0"/>
          </a:p>
        </p:txBody>
      </p:sp>
    </p:spTree>
    <p:extLst>
      <p:ext uri="{BB962C8B-B14F-4D97-AF65-F5344CB8AC3E}">
        <p14:creationId xmlns:p14="http://schemas.microsoft.com/office/powerpoint/2010/main" val="12106109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Death Benefits - Pensions</a:t>
            </a:r>
            <a:endParaRPr lang="en-GB" dirty="0"/>
          </a:p>
        </p:txBody>
      </p:sp>
      <p:sp>
        <p:nvSpPr>
          <p:cNvPr id="3" name="Content Placeholder 2"/>
          <p:cNvSpPr>
            <a:spLocks noGrp="1"/>
          </p:cNvSpPr>
          <p:nvPr>
            <p:ph idx="1"/>
          </p:nvPr>
        </p:nvSpPr>
        <p:spPr/>
        <p:txBody>
          <a:bodyPr/>
          <a:lstStyle/>
          <a:p>
            <a:r>
              <a:rPr lang="en-GB" dirty="0" smtClean="0"/>
              <a:t>Pre 2009 members – spouse’s pension payable of 2/3rds Final Salary pension plus 75% of CRB pension</a:t>
            </a:r>
          </a:p>
          <a:p>
            <a:r>
              <a:rPr lang="en-GB" dirty="0" smtClean="0"/>
              <a:t>Post 2009 members – spouse’s pension of 50% of your pension</a:t>
            </a:r>
          </a:p>
          <a:p>
            <a:r>
              <a:rPr lang="en-GB" dirty="0" smtClean="0"/>
              <a:t>Post 2013 members – spouse’s pension of 50% of your pension</a:t>
            </a:r>
          </a:p>
          <a:p>
            <a:r>
              <a:rPr lang="en-GB" dirty="0" smtClean="0"/>
              <a:t>For all members – a provision for child’s pensions</a:t>
            </a:r>
            <a:endParaRPr lang="en-GB" dirty="0"/>
          </a:p>
        </p:txBody>
      </p:sp>
    </p:spTree>
    <p:extLst>
      <p:ext uri="{BB962C8B-B14F-4D97-AF65-F5344CB8AC3E}">
        <p14:creationId xmlns:p14="http://schemas.microsoft.com/office/powerpoint/2010/main" val="2349370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Leaving the scheme early</a:t>
            </a:r>
            <a:endParaRPr lang="en-GB" dirty="0"/>
          </a:p>
        </p:txBody>
      </p:sp>
      <p:sp>
        <p:nvSpPr>
          <p:cNvPr id="3" name="Content Placeholder 2"/>
          <p:cNvSpPr>
            <a:spLocks noGrp="1"/>
          </p:cNvSpPr>
          <p:nvPr>
            <p:ph idx="1"/>
          </p:nvPr>
        </p:nvSpPr>
        <p:spPr/>
        <p:txBody>
          <a:bodyPr/>
          <a:lstStyle/>
          <a:p>
            <a:r>
              <a:rPr lang="en-GB" dirty="0" smtClean="0"/>
              <a:t>What happens to your pension depends on how long you have been in the scheme.</a:t>
            </a:r>
            <a:endParaRPr lang="en-GB" dirty="0"/>
          </a:p>
        </p:txBody>
      </p:sp>
    </p:spTree>
    <p:extLst>
      <p:ext uri="{BB962C8B-B14F-4D97-AF65-F5344CB8AC3E}">
        <p14:creationId xmlns:p14="http://schemas.microsoft.com/office/powerpoint/2010/main" val="5818744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Leaving the scheme early</a:t>
            </a:r>
            <a:endParaRPr lang="en-GB" dirty="0"/>
          </a:p>
        </p:txBody>
      </p:sp>
      <p:sp>
        <p:nvSpPr>
          <p:cNvPr id="3" name="Content Placeholder 2"/>
          <p:cNvSpPr>
            <a:spLocks noGrp="1"/>
          </p:cNvSpPr>
          <p:nvPr>
            <p:ph idx="1"/>
          </p:nvPr>
        </p:nvSpPr>
        <p:spPr/>
        <p:txBody>
          <a:bodyPr/>
          <a:lstStyle/>
          <a:p>
            <a:r>
              <a:rPr lang="en-GB" dirty="0" smtClean="0"/>
              <a:t>More than two years in the scheme</a:t>
            </a:r>
          </a:p>
          <a:p>
            <a:r>
              <a:rPr lang="en-GB" dirty="0" smtClean="0"/>
              <a:t>Preserved pension</a:t>
            </a:r>
          </a:p>
          <a:p>
            <a:r>
              <a:rPr lang="en-GB" dirty="0" smtClean="0"/>
              <a:t>Pension will be revalued in line with inflation</a:t>
            </a:r>
          </a:p>
          <a:p>
            <a:r>
              <a:rPr lang="en-GB" dirty="0" smtClean="0"/>
              <a:t>You can transfer your pension</a:t>
            </a:r>
            <a:endParaRPr lang="en-GB" dirty="0"/>
          </a:p>
        </p:txBody>
      </p:sp>
    </p:spTree>
    <p:extLst>
      <p:ext uri="{BB962C8B-B14F-4D97-AF65-F5344CB8AC3E}">
        <p14:creationId xmlns:p14="http://schemas.microsoft.com/office/powerpoint/2010/main" val="18973295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Leaving the scheme early</a:t>
            </a:r>
            <a:endParaRPr lang="en-GB" dirty="0"/>
          </a:p>
        </p:txBody>
      </p:sp>
      <p:sp>
        <p:nvSpPr>
          <p:cNvPr id="3" name="Content Placeholder 2"/>
          <p:cNvSpPr>
            <a:spLocks noGrp="1"/>
          </p:cNvSpPr>
          <p:nvPr>
            <p:ph idx="1"/>
          </p:nvPr>
        </p:nvSpPr>
        <p:spPr/>
        <p:txBody>
          <a:bodyPr/>
          <a:lstStyle/>
          <a:p>
            <a:r>
              <a:rPr lang="en-GB" dirty="0" smtClean="0"/>
              <a:t>Less than two years in the scheme</a:t>
            </a:r>
          </a:p>
          <a:p>
            <a:r>
              <a:rPr lang="en-GB" dirty="0" smtClean="0"/>
              <a:t>You will have two options</a:t>
            </a:r>
          </a:p>
          <a:p>
            <a:r>
              <a:rPr lang="en-GB" dirty="0" smtClean="0"/>
              <a:t>Refund of contributions</a:t>
            </a:r>
          </a:p>
          <a:p>
            <a:r>
              <a:rPr lang="en-GB" dirty="0" smtClean="0"/>
              <a:t>Transfer of benefits</a:t>
            </a:r>
          </a:p>
          <a:p>
            <a:r>
              <a:rPr lang="en-GB" dirty="0" smtClean="0"/>
              <a:t>Transfer could be to a new employer’s scheme, another approved arrangement or to CUADCPS.</a:t>
            </a:r>
            <a:endParaRPr lang="en-GB" dirty="0"/>
          </a:p>
        </p:txBody>
      </p:sp>
    </p:spTree>
    <p:extLst>
      <p:ext uri="{BB962C8B-B14F-4D97-AF65-F5344CB8AC3E}">
        <p14:creationId xmlns:p14="http://schemas.microsoft.com/office/powerpoint/2010/main" val="4054344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solidFill>
                  <a:schemeClr val="tx2">
                    <a:lumMod val="60000"/>
                    <a:lumOff val="40000"/>
                  </a:schemeClr>
                </a:solidFill>
              </a:rPr>
              <a:t>University Pensions Office</a:t>
            </a:r>
            <a:endParaRPr lang="en-GB" sz="4000"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GB" dirty="0" smtClean="0"/>
              <a:t>CUACPS administered by University Pensions </a:t>
            </a:r>
            <a:r>
              <a:rPr lang="en-GB" dirty="0" smtClean="0"/>
              <a:t>Office.</a:t>
            </a:r>
            <a:endParaRPr lang="en-GB" dirty="0" smtClean="0"/>
          </a:p>
          <a:p>
            <a:r>
              <a:rPr lang="en-GB" dirty="0" smtClean="0"/>
              <a:t>Based at Greenwich House, </a:t>
            </a:r>
            <a:r>
              <a:rPr lang="en-GB" dirty="0" err="1" smtClean="0"/>
              <a:t>Madingley</a:t>
            </a:r>
            <a:r>
              <a:rPr lang="en-GB" dirty="0" smtClean="0"/>
              <a:t> Road.</a:t>
            </a:r>
          </a:p>
          <a:p>
            <a:r>
              <a:rPr lang="en-GB" dirty="0" smtClean="0"/>
              <a:t>Office open 09.00 – 17.00</a:t>
            </a:r>
          </a:p>
          <a:p>
            <a:r>
              <a:rPr lang="en-GB" dirty="0" smtClean="0"/>
              <a:t>Phone: Cambridge (01223) 332214</a:t>
            </a:r>
          </a:p>
          <a:p>
            <a:r>
              <a:rPr lang="en-GB" dirty="0" smtClean="0"/>
              <a:t>E-mail: </a:t>
            </a:r>
            <a:r>
              <a:rPr lang="en-GB" dirty="0" smtClean="0">
                <a:hlinkClick r:id="rId2"/>
              </a:rPr>
              <a:t>PensionsOnline@admin.cam.ac.uk</a:t>
            </a:r>
            <a:endParaRPr lang="en-GB" dirty="0" smtClean="0"/>
          </a:p>
          <a:p>
            <a:r>
              <a:rPr lang="en-GB" dirty="0"/>
              <a:t>Website: </a:t>
            </a:r>
            <a:r>
              <a:rPr lang="en-GB" dirty="0" smtClean="0"/>
              <a:t>www.pensions.admin.cam.ac.uk</a:t>
            </a:r>
          </a:p>
          <a:p>
            <a:endParaRPr lang="en-GB" dirty="0"/>
          </a:p>
        </p:txBody>
      </p:sp>
    </p:spTree>
    <p:extLst>
      <p:ext uri="{BB962C8B-B14F-4D97-AF65-F5344CB8AC3E}">
        <p14:creationId xmlns:p14="http://schemas.microsoft.com/office/powerpoint/2010/main" val="11362121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Questions</a:t>
            </a:r>
            <a:endParaRPr lang="en-GB" dirty="0"/>
          </a:p>
        </p:txBody>
      </p:sp>
      <p:sp>
        <p:nvSpPr>
          <p:cNvPr id="3" name="Content Placeholder 2"/>
          <p:cNvSpPr>
            <a:spLocks noGrp="1"/>
          </p:cNvSpPr>
          <p:nvPr>
            <p:ph idx="1"/>
          </p:nvPr>
        </p:nvSpPr>
        <p:spPr/>
        <p:txBody>
          <a:bodyPr/>
          <a:lstStyle/>
          <a:p>
            <a:r>
              <a:rPr lang="en-GB" dirty="0" smtClean="0"/>
              <a:t>What contributions are paid into the scheme?</a:t>
            </a:r>
          </a:p>
          <a:p>
            <a:pPr marL="0" indent="0">
              <a:buNone/>
            </a:pPr>
            <a:endParaRPr lang="en-GB" dirty="0" smtClean="0"/>
          </a:p>
          <a:p>
            <a:pPr marL="0" indent="0">
              <a:buNone/>
            </a:pPr>
            <a:endParaRPr lang="en-GB" dirty="0" smtClean="0"/>
          </a:p>
        </p:txBody>
      </p:sp>
      <p:graphicFrame>
        <p:nvGraphicFramePr>
          <p:cNvPr id="5" name="Table 4"/>
          <p:cNvGraphicFramePr>
            <a:graphicFrameLocks noGrp="1"/>
          </p:cNvGraphicFramePr>
          <p:nvPr>
            <p:extLst>
              <p:ext uri="{D42A27DB-BD31-4B8C-83A1-F6EECF244321}">
                <p14:modId xmlns:p14="http://schemas.microsoft.com/office/powerpoint/2010/main" val="3207030496"/>
              </p:ext>
            </p:extLst>
          </p:nvPr>
        </p:nvGraphicFramePr>
        <p:xfrm>
          <a:off x="1259364" y="2996952"/>
          <a:ext cx="6264964" cy="2055268"/>
        </p:xfrm>
        <a:graphic>
          <a:graphicData uri="http://schemas.openxmlformats.org/drawingml/2006/table">
            <a:tbl>
              <a:tblPr firstRow="1" firstCol="1" bandRow="1">
                <a:tableStyleId>{5C22544A-7EE6-4342-B048-85BDC9FD1C3A}</a:tableStyleId>
              </a:tblPr>
              <a:tblGrid>
                <a:gridCol w="2090029">
                  <a:extLst>
                    <a:ext uri="{9D8B030D-6E8A-4147-A177-3AD203B41FA5}">
                      <a16:colId xmlns:a16="http://schemas.microsoft.com/office/drawing/2014/main" val="36782329"/>
                    </a:ext>
                  </a:extLst>
                </a:gridCol>
                <a:gridCol w="2090029">
                  <a:extLst>
                    <a:ext uri="{9D8B030D-6E8A-4147-A177-3AD203B41FA5}">
                      <a16:colId xmlns:a16="http://schemas.microsoft.com/office/drawing/2014/main" val="723452585"/>
                    </a:ext>
                  </a:extLst>
                </a:gridCol>
                <a:gridCol w="2084906">
                  <a:extLst>
                    <a:ext uri="{9D8B030D-6E8A-4147-A177-3AD203B41FA5}">
                      <a16:colId xmlns:a16="http://schemas.microsoft.com/office/drawing/2014/main" val="3213514389"/>
                    </a:ext>
                  </a:extLst>
                </a:gridCol>
              </a:tblGrid>
              <a:tr h="469039">
                <a:tc>
                  <a:txBody>
                    <a:bodyPr/>
                    <a:lstStyle/>
                    <a:p>
                      <a:pPr marL="94615" indent="-1270" algn="l">
                        <a:lnSpc>
                          <a:spcPct val="107000"/>
                        </a:lnSpc>
                        <a:spcAft>
                          <a:spcPts val="0"/>
                        </a:spcAft>
                      </a:pPr>
                      <a:r>
                        <a:rPr lang="en-GB" sz="1000">
                          <a:effectLst/>
                        </a:rPr>
                        <a:t> </a:t>
                      </a:r>
                      <a:endParaRPr lang="en-GB" sz="10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350" marR="73025" marT="0" marB="0"/>
                </a:tc>
                <a:tc gridSpan="2">
                  <a:txBody>
                    <a:bodyPr/>
                    <a:lstStyle/>
                    <a:p>
                      <a:pPr marL="139065" indent="-1270" algn="ctr">
                        <a:lnSpc>
                          <a:spcPct val="107000"/>
                        </a:lnSpc>
                        <a:spcAft>
                          <a:spcPts val="0"/>
                        </a:spcAft>
                      </a:pPr>
                      <a:r>
                        <a:rPr lang="en-GB" sz="1800" dirty="0">
                          <a:effectLst/>
                          <a:latin typeface="Calibri" panose="020F0502020204030204" pitchFamily="34" charset="0"/>
                          <a:cs typeface="Calibri" panose="020F0502020204030204" pitchFamily="34" charset="0"/>
                        </a:rPr>
                        <a:t>% of Pensionable Salaries </a:t>
                      </a:r>
                      <a:endParaRPr lang="en-GB" sz="1800" dirty="0">
                        <a:solidFill>
                          <a:srgbClr val="000000"/>
                        </a:solidFill>
                        <a:effectLst/>
                        <a:latin typeface="Calibri" panose="020F0502020204030204" pitchFamily="34" charset="0"/>
                        <a:ea typeface="Arial" panose="020B0604020202020204" pitchFamily="34" charset="0"/>
                        <a:cs typeface="Calibri" panose="020F0502020204030204" pitchFamily="34" charset="0"/>
                      </a:endParaRPr>
                    </a:p>
                  </a:txBody>
                  <a:tcPr marL="6350" marR="73025" marT="0" marB="0"/>
                </a:tc>
                <a:tc hMerge="1">
                  <a:txBody>
                    <a:bodyPr/>
                    <a:lstStyle/>
                    <a:p>
                      <a:endParaRPr lang="en-GB"/>
                    </a:p>
                  </a:txBody>
                  <a:tcPr/>
                </a:tc>
                <a:extLst>
                  <a:ext uri="{0D108BD9-81ED-4DB2-BD59-A6C34878D82A}">
                    <a16:rowId xmlns:a16="http://schemas.microsoft.com/office/drawing/2014/main" val="2307453592"/>
                  </a:ext>
                </a:extLst>
              </a:tr>
              <a:tr h="467065">
                <a:tc>
                  <a:txBody>
                    <a:bodyPr/>
                    <a:lstStyle/>
                    <a:p>
                      <a:pPr marL="94615" indent="-1270" algn="l">
                        <a:lnSpc>
                          <a:spcPct val="107000"/>
                        </a:lnSpc>
                        <a:spcAft>
                          <a:spcPts val="0"/>
                        </a:spcAft>
                      </a:pPr>
                      <a:r>
                        <a:rPr lang="en-GB" sz="1000">
                          <a:effectLst/>
                        </a:rPr>
                        <a:t> </a:t>
                      </a:r>
                      <a:endParaRPr lang="en-GB" sz="10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350" marR="73025" marT="0" marB="0"/>
                </a:tc>
                <a:tc>
                  <a:txBody>
                    <a:bodyPr/>
                    <a:lstStyle/>
                    <a:p>
                      <a:pPr marL="586740" marR="411480" indent="-1270" algn="ctr">
                        <a:lnSpc>
                          <a:spcPct val="107000"/>
                        </a:lnSpc>
                        <a:spcAft>
                          <a:spcPts val="0"/>
                        </a:spcAft>
                      </a:pPr>
                      <a:r>
                        <a:rPr lang="en-GB" sz="1800">
                          <a:effectLst/>
                          <a:latin typeface="Calibri" panose="020F0502020204030204" pitchFamily="34" charset="0"/>
                          <a:cs typeface="Calibri" panose="020F0502020204030204" pitchFamily="34" charset="0"/>
                        </a:rPr>
                        <a:t>Members % </a:t>
                      </a:r>
                      <a:endParaRPr lang="en-GB" sz="1800">
                        <a:solidFill>
                          <a:srgbClr val="000000"/>
                        </a:solidFill>
                        <a:effectLst/>
                        <a:latin typeface="Calibri" panose="020F0502020204030204" pitchFamily="34" charset="0"/>
                        <a:ea typeface="Arial" panose="020B0604020202020204" pitchFamily="34" charset="0"/>
                        <a:cs typeface="Calibri" panose="020F0502020204030204" pitchFamily="34" charset="0"/>
                      </a:endParaRPr>
                    </a:p>
                  </a:txBody>
                  <a:tcPr marL="6350" marR="73025" marT="0" marB="0"/>
                </a:tc>
                <a:tc>
                  <a:txBody>
                    <a:bodyPr/>
                    <a:lstStyle/>
                    <a:p>
                      <a:pPr marL="95250" indent="-1270" algn="ctr">
                        <a:lnSpc>
                          <a:spcPct val="107000"/>
                        </a:lnSpc>
                        <a:spcAft>
                          <a:spcPts val="445"/>
                        </a:spcAft>
                      </a:pPr>
                      <a:r>
                        <a:rPr lang="en-GB" sz="1800" dirty="0">
                          <a:effectLst/>
                          <a:latin typeface="Calibri" panose="020F0502020204030204" pitchFamily="34" charset="0"/>
                          <a:cs typeface="Calibri" panose="020F0502020204030204" pitchFamily="34" charset="0"/>
                        </a:rPr>
                        <a:t>Employers </a:t>
                      </a:r>
                    </a:p>
                    <a:p>
                      <a:pPr marL="92710" indent="-1270" algn="ctr">
                        <a:lnSpc>
                          <a:spcPct val="107000"/>
                        </a:lnSpc>
                        <a:spcAft>
                          <a:spcPts val="0"/>
                        </a:spcAft>
                      </a:pPr>
                      <a:r>
                        <a:rPr lang="en-GB" sz="1800" dirty="0">
                          <a:effectLst/>
                          <a:latin typeface="Calibri" panose="020F0502020204030204" pitchFamily="34" charset="0"/>
                          <a:cs typeface="Calibri" panose="020F0502020204030204" pitchFamily="34" charset="0"/>
                        </a:rPr>
                        <a:t>% </a:t>
                      </a:r>
                      <a:endParaRPr lang="en-GB" sz="1800" dirty="0">
                        <a:solidFill>
                          <a:srgbClr val="000000"/>
                        </a:solidFill>
                        <a:effectLst/>
                        <a:latin typeface="Calibri" panose="020F0502020204030204" pitchFamily="34" charset="0"/>
                        <a:ea typeface="Arial" panose="020B0604020202020204" pitchFamily="34" charset="0"/>
                        <a:cs typeface="Calibri" panose="020F0502020204030204" pitchFamily="34" charset="0"/>
                      </a:endParaRPr>
                    </a:p>
                  </a:txBody>
                  <a:tcPr marL="6350" marR="73025" marT="0" marB="0"/>
                </a:tc>
                <a:extLst>
                  <a:ext uri="{0D108BD9-81ED-4DB2-BD59-A6C34878D82A}">
                    <a16:rowId xmlns:a16="http://schemas.microsoft.com/office/drawing/2014/main" val="3843304347"/>
                  </a:ext>
                </a:extLst>
              </a:tr>
              <a:tr h="469039">
                <a:tc>
                  <a:txBody>
                    <a:bodyPr/>
                    <a:lstStyle/>
                    <a:p>
                      <a:pPr marL="57785" indent="-1270" algn="l">
                        <a:lnSpc>
                          <a:spcPct val="107000"/>
                        </a:lnSpc>
                        <a:spcAft>
                          <a:spcPts val="0"/>
                        </a:spcAft>
                      </a:pPr>
                      <a:r>
                        <a:rPr lang="en-GB" sz="1000">
                          <a:effectLst/>
                        </a:rPr>
                        <a:t>Pre-2013 members </a:t>
                      </a:r>
                      <a:endParaRPr lang="en-GB" sz="10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350" marR="73025" marT="0" marB="0"/>
                </a:tc>
                <a:tc>
                  <a:txBody>
                    <a:bodyPr/>
                    <a:lstStyle/>
                    <a:p>
                      <a:pPr marL="139700" indent="-1270" algn="ctr">
                        <a:lnSpc>
                          <a:spcPct val="107000"/>
                        </a:lnSpc>
                        <a:spcAft>
                          <a:spcPts val="0"/>
                        </a:spcAft>
                      </a:pPr>
                      <a:r>
                        <a:rPr lang="en-GB" sz="1800">
                          <a:effectLst/>
                          <a:latin typeface="Calibri" panose="020F0502020204030204" pitchFamily="34" charset="0"/>
                          <a:cs typeface="Calibri" panose="020F0502020204030204" pitchFamily="34" charset="0"/>
                        </a:rPr>
                        <a:t>5.0 </a:t>
                      </a:r>
                      <a:endParaRPr lang="en-GB" sz="1800">
                        <a:solidFill>
                          <a:srgbClr val="000000"/>
                        </a:solidFill>
                        <a:effectLst/>
                        <a:latin typeface="Calibri" panose="020F0502020204030204" pitchFamily="34" charset="0"/>
                        <a:ea typeface="Arial" panose="020B0604020202020204" pitchFamily="34" charset="0"/>
                        <a:cs typeface="Calibri" panose="020F0502020204030204" pitchFamily="34" charset="0"/>
                      </a:endParaRPr>
                    </a:p>
                  </a:txBody>
                  <a:tcPr marL="6350" marR="73025" marT="0" marB="0"/>
                </a:tc>
                <a:tc>
                  <a:txBody>
                    <a:bodyPr/>
                    <a:lstStyle/>
                    <a:p>
                      <a:pPr marL="91440" indent="-1270" algn="ctr">
                        <a:lnSpc>
                          <a:spcPct val="107000"/>
                        </a:lnSpc>
                        <a:spcAft>
                          <a:spcPts val="0"/>
                        </a:spcAft>
                      </a:pPr>
                      <a:r>
                        <a:rPr lang="en-GB" sz="1800" dirty="0">
                          <a:effectLst/>
                          <a:latin typeface="Calibri" panose="020F0502020204030204" pitchFamily="34" charset="0"/>
                          <a:cs typeface="Calibri" panose="020F0502020204030204" pitchFamily="34" charset="0"/>
                        </a:rPr>
                        <a:t>11.5 </a:t>
                      </a:r>
                      <a:endParaRPr lang="en-GB" sz="1800" dirty="0">
                        <a:solidFill>
                          <a:srgbClr val="000000"/>
                        </a:solidFill>
                        <a:effectLst/>
                        <a:latin typeface="Calibri" panose="020F0502020204030204" pitchFamily="34" charset="0"/>
                        <a:ea typeface="Arial" panose="020B0604020202020204" pitchFamily="34" charset="0"/>
                        <a:cs typeface="Calibri" panose="020F0502020204030204" pitchFamily="34" charset="0"/>
                      </a:endParaRPr>
                    </a:p>
                  </a:txBody>
                  <a:tcPr marL="6350" marR="73025" marT="0" marB="0"/>
                </a:tc>
                <a:extLst>
                  <a:ext uri="{0D108BD9-81ED-4DB2-BD59-A6C34878D82A}">
                    <a16:rowId xmlns:a16="http://schemas.microsoft.com/office/drawing/2014/main" val="1969177854"/>
                  </a:ext>
                </a:extLst>
              </a:tr>
              <a:tr h="479396">
                <a:tc>
                  <a:txBody>
                    <a:bodyPr/>
                    <a:lstStyle/>
                    <a:p>
                      <a:pPr marL="57785" indent="-1270" algn="l">
                        <a:lnSpc>
                          <a:spcPct val="107000"/>
                        </a:lnSpc>
                        <a:spcAft>
                          <a:spcPts val="0"/>
                        </a:spcAft>
                      </a:pPr>
                      <a:r>
                        <a:rPr lang="en-GB" sz="1000">
                          <a:effectLst/>
                        </a:rPr>
                        <a:t>Post-2013 members </a:t>
                      </a:r>
                      <a:endParaRPr lang="en-GB" sz="10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350" marR="73025" marT="0" marB="0"/>
                </a:tc>
                <a:tc>
                  <a:txBody>
                    <a:bodyPr/>
                    <a:lstStyle/>
                    <a:p>
                      <a:pPr marL="139700" indent="-1270" algn="ctr">
                        <a:lnSpc>
                          <a:spcPct val="107000"/>
                        </a:lnSpc>
                        <a:spcAft>
                          <a:spcPts val="0"/>
                        </a:spcAft>
                      </a:pPr>
                      <a:r>
                        <a:rPr lang="en-GB" sz="1800">
                          <a:effectLst/>
                          <a:latin typeface="Calibri" panose="020F0502020204030204" pitchFamily="34" charset="0"/>
                          <a:cs typeface="Calibri" panose="020F0502020204030204" pitchFamily="34" charset="0"/>
                        </a:rPr>
                        <a:t>3.0 </a:t>
                      </a:r>
                      <a:endParaRPr lang="en-GB" sz="1800">
                        <a:solidFill>
                          <a:srgbClr val="000000"/>
                        </a:solidFill>
                        <a:effectLst/>
                        <a:latin typeface="Calibri" panose="020F0502020204030204" pitchFamily="34" charset="0"/>
                        <a:ea typeface="Arial" panose="020B0604020202020204" pitchFamily="34" charset="0"/>
                        <a:cs typeface="Calibri" panose="020F0502020204030204" pitchFamily="34" charset="0"/>
                      </a:endParaRPr>
                    </a:p>
                  </a:txBody>
                  <a:tcPr marL="6350" marR="73025" marT="0" marB="0"/>
                </a:tc>
                <a:tc>
                  <a:txBody>
                    <a:bodyPr/>
                    <a:lstStyle/>
                    <a:p>
                      <a:pPr marL="92710" indent="-1270" algn="ctr">
                        <a:lnSpc>
                          <a:spcPct val="107000"/>
                        </a:lnSpc>
                        <a:spcAft>
                          <a:spcPts val="0"/>
                        </a:spcAft>
                      </a:pPr>
                      <a:r>
                        <a:rPr lang="en-GB" sz="1800" dirty="0">
                          <a:effectLst/>
                          <a:latin typeface="Calibri" panose="020F0502020204030204" pitchFamily="34" charset="0"/>
                          <a:cs typeface="Calibri" panose="020F0502020204030204" pitchFamily="34" charset="0"/>
                        </a:rPr>
                        <a:t>5.8 </a:t>
                      </a:r>
                      <a:endParaRPr lang="en-GB" sz="1800" dirty="0">
                        <a:solidFill>
                          <a:srgbClr val="000000"/>
                        </a:solidFill>
                        <a:effectLst/>
                        <a:latin typeface="Calibri" panose="020F0502020204030204" pitchFamily="34" charset="0"/>
                        <a:ea typeface="Arial" panose="020B0604020202020204" pitchFamily="34" charset="0"/>
                        <a:cs typeface="Calibri" panose="020F0502020204030204" pitchFamily="34" charset="0"/>
                      </a:endParaRPr>
                    </a:p>
                  </a:txBody>
                  <a:tcPr marL="6350" marR="73025" marT="0" marB="0"/>
                </a:tc>
                <a:extLst>
                  <a:ext uri="{0D108BD9-81ED-4DB2-BD59-A6C34878D82A}">
                    <a16:rowId xmlns:a16="http://schemas.microsoft.com/office/drawing/2014/main" val="4047692449"/>
                  </a:ext>
                </a:extLst>
              </a:tr>
            </a:tbl>
          </a:graphicData>
        </a:graphic>
      </p:graphicFrame>
    </p:spTree>
    <p:extLst>
      <p:ext uri="{BB962C8B-B14F-4D97-AF65-F5344CB8AC3E}">
        <p14:creationId xmlns:p14="http://schemas.microsoft.com/office/powerpoint/2010/main" val="28918723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Questions</a:t>
            </a:r>
            <a:endParaRPr lang="en-GB" dirty="0"/>
          </a:p>
        </p:txBody>
      </p:sp>
      <p:sp>
        <p:nvSpPr>
          <p:cNvPr id="3" name="Content Placeholder 2"/>
          <p:cNvSpPr>
            <a:spLocks noGrp="1"/>
          </p:cNvSpPr>
          <p:nvPr>
            <p:ph idx="1"/>
          </p:nvPr>
        </p:nvSpPr>
        <p:spPr/>
        <p:txBody>
          <a:bodyPr/>
          <a:lstStyle/>
          <a:p>
            <a:r>
              <a:rPr lang="en-GB" dirty="0" smtClean="0"/>
              <a:t>At what age can we take a one-off payment or a cash chunk from our pension?</a:t>
            </a:r>
          </a:p>
          <a:p>
            <a:endParaRPr lang="en-GB" dirty="0"/>
          </a:p>
          <a:p>
            <a:r>
              <a:rPr lang="en-GB" dirty="0" smtClean="0"/>
              <a:t>This is not possible from your final salary or CRB pension.  You must take your lump sum at the same time as receiving your monthly pension.  Other options are available for DC benefits on retirement.</a:t>
            </a:r>
            <a:endParaRPr lang="en-GB" dirty="0"/>
          </a:p>
        </p:txBody>
      </p:sp>
    </p:spTree>
    <p:extLst>
      <p:ext uri="{BB962C8B-B14F-4D97-AF65-F5344CB8AC3E}">
        <p14:creationId xmlns:p14="http://schemas.microsoft.com/office/powerpoint/2010/main" val="37677333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Questions</a:t>
            </a:r>
            <a:endParaRPr lang="en-GB" dirty="0"/>
          </a:p>
        </p:txBody>
      </p:sp>
      <p:sp>
        <p:nvSpPr>
          <p:cNvPr id="3" name="Content Placeholder 2"/>
          <p:cNvSpPr>
            <a:spLocks noGrp="1"/>
          </p:cNvSpPr>
          <p:nvPr>
            <p:ph idx="1"/>
          </p:nvPr>
        </p:nvSpPr>
        <p:spPr/>
        <p:txBody>
          <a:bodyPr>
            <a:normAutofit/>
          </a:bodyPr>
          <a:lstStyle/>
          <a:p>
            <a:r>
              <a:rPr lang="en-GB" dirty="0" smtClean="0"/>
              <a:t>How can I find out what I will receive when I retire?</a:t>
            </a:r>
          </a:p>
          <a:p>
            <a:pPr marL="0" indent="0">
              <a:buNone/>
            </a:pPr>
            <a:endParaRPr lang="en-GB" dirty="0" smtClean="0"/>
          </a:p>
          <a:p>
            <a:r>
              <a:rPr lang="en-GB" dirty="0" smtClean="0"/>
              <a:t>Please contact the Pensions Office for a retirement estimate.  We will need to know the date of your anticipated retirement.</a:t>
            </a:r>
          </a:p>
          <a:p>
            <a:endParaRPr lang="en-GB" dirty="0"/>
          </a:p>
        </p:txBody>
      </p:sp>
    </p:spTree>
    <p:extLst>
      <p:ext uri="{BB962C8B-B14F-4D97-AF65-F5344CB8AC3E}">
        <p14:creationId xmlns:p14="http://schemas.microsoft.com/office/powerpoint/2010/main" val="39590381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Questions</a:t>
            </a:r>
            <a:endParaRPr lang="en-GB" dirty="0"/>
          </a:p>
        </p:txBody>
      </p:sp>
      <p:sp>
        <p:nvSpPr>
          <p:cNvPr id="3" name="Content Placeholder 2"/>
          <p:cNvSpPr>
            <a:spLocks noGrp="1"/>
          </p:cNvSpPr>
          <p:nvPr>
            <p:ph idx="1"/>
          </p:nvPr>
        </p:nvSpPr>
        <p:spPr>
          <a:xfrm>
            <a:off x="533400" y="2336873"/>
            <a:ext cx="6990928" cy="3599316"/>
          </a:xfrm>
        </p:spPr>
        <p:txBody>
          <a:bodyPr>
            <a:normAutofit fontScale="92500" lnSpcReduction="10000"/>
          </a:bodyPr>
          <a:lstStyle/>
          <a:p>
            <a:r>
              <a:rPr lang="en-GB" dirty="0" smtClean="0"/>
              <a:t>What is the pension shortfall and when will the deficit be wiped out?</a:t>
            </a:r>
          </a:p>
          <a:p>
            <a:endParaRPr lang="en-GB" dirty="0"/>
          </a:p>
          <a:p>
            <a:r>
              <a:rPr lang="en-GB" dirty="0" smtClean="0"/>
              <a:t>You should have received the 2018 Summary Statement recently.  This gives information on the scheme’s funding position.  It can be found by following the link below.</a:t>
            </a:r>
          </a:p>
          <a:p>
            <a:pPr marL="0" indent="0">
              <a:buNone/>
            </a:pPr>
            <a:endParaRPr lang="en-GB" dirty="0" smtClean="0"/>
          </a:p>
          <a:p>
            <a:pPr marL="0" indent="0">
              <a:buNone/>
            </a:pPr>
            <a:r>
              <a:rPr lang="en-GB" dirty="0" smtClean="0"/>
              <a:t>https</a:t>
            </a:r>
            <a:r>
              <a:rPr lang="en-GB" dirty="0"/>
              <a:t>://www.pensions.admin.cam.ac.uk/files/cuacps_summary_funding_statement_2018_final.pdf</a:t>
            </a:r>
          </a:p>
        </p:txBody>
      </p:sp>
    </p:spTree>
    <p:extLst>
      <p:ext uri="{BB962C8B-B14F-4D97-AF65-F5344CB8AC3E}">
        <p14:creationId xmlns:p14="http://schemas.microsoft.com/office/powerpoint/2010/main" val="12113118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Finally…</a:t>
            </a:r>
            <a:endParaRPr lang="en-GB" dirty="0"/>
          </a:p>
        </p:txBody>
      </p:sp>
      <p:sp>
        <p:nvSpPr>
          <p:cNvPr id="3" name="Content Placeholder 2"/>
          <p:cNvSpPr>
            <a:spLocks noGrp="1"/>
          </p:cNvSpPr>
          <p:nvPr>
            <p:ph idx="1"/>
          </p:nvPr>
        </p:nvSpPr>
        <p:spPr/>
        <p:txBody>
          <a:bodyPr/>
          <a:lstStyle/>
          <a:p>
            <a:r>
              <a:rPr lang="en-GB" smtClean="0"/>
              <a:t>Any other questions</a:t>
            </a:r>
            <a:r>
              <a:rPr lang="en-GB" dirty="0" smtClean="0"/>
              <a:t>?</a:t>
            </a:r>
          </a:p>
          <a:p>
            <a:r>
              <a:rPr lang="en-GB" dirty="0" smtClean="0"/>
              <a:t>We are here to answer any questions on an individual basis.</a:t>
            </a:r>
            <a:endParaRPr lang="en-GB" dirty="0"/>
          </a:p>
          <a:p>
            <a:r>
              <a:rPr lang="en-GB" dirty="0" smtClean="0"/>
              <a:t>Thank you for your time today.</a:t>
            </a:r>
            <a:endParaRPr lang="en-GB" dirty="0"/>
          </a:p>
        </p:txBody>
      </p:sp>
    </p:spTree>
    <p:extLst>
      <p:ext uri="{BB962C8B-B14F-4D97-AF65-F5344CB8AC3E}">
        <p14:creationId xmlns:p14="http://schemas.microsoft.com/office/powerpoint/2010/main" val="1021832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solidFill>
                  <a:schemeClr val="tx2">
                    <a:lumMod val="60000"/>
                    <a:lumOff val="40000"/>
                  </a:schemeClr>
                </a:solidFill>
              </a:rPr>
              <a:t>Your CUACPS Pension</a:t>
            </a:r>
            <a:endParaRPr lang="en-GB" sz="4000"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r>
              <a:rPr lang="en-GB" dirty="0" smtClean="0"/>
              <a:t>Defined benefit scheme</a:t>
            </a:r>
          </a:p>
          <a:p>
            <a:r>
              <a:rPr lang="en-GB" dirty="0" smtClean="0"/>
              <a:t>Benefits relate to your earnings</a:t>
            </a:r>
          </a:p>
          <a:p>
            <a:r>
              <a:rPr lang="en-GB" dirty="0" smtClean="0"/>
              <a:t>Index linked benefits</a:t>
            </a:r>
          </a:p>
          <a:p>
            <a:r>
              <a:rPr lang="en-GB" dirty="0" smtClean="0"/>
              <a:t>Scheme provides death benefits</a:t>
            </a:r>
          </a:p>
          <a:p>
            <a:r>
              <a:rPr lang="en-GB" dirty="0" smtClean="0"/>
              <a:t>All of you have a DB pension in the CPS.</a:t>
            </a:r>
          </a:p>
          <a:p>
            <a:endParaRPr lang="en-GB" dirty="0"/>
          </a:p>
        </p:txBody>
      </p:sp>
    </p:spTree>
    <p:extLst>
      <p:ext uri="{BB962C8B-B14F-4D97-AF65-F5344CB8AC3E}">
        <p14:creationId xmlns:p14="http://schemas.microsoft.com/office/powerpoint/2010/main" val="3869874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Career Revalued Benefit (CRB) Members</a:t>
            </a:r>
            <a:endParaRPr lang="en-GB" dirty="0"/>
          </a:p>
        </p:txBody>
      </p:sp>
      <p:sp>
        <p:nvSpPr>
          <p:cNvPr id="3" name="Content Placeholder 2"/>
          <p:cNvSpPr>
            <a:spLocks noGrp="1"/>
          </p:cNvSpPr>
          <p:nvPr>
            <p:ph idx="1"/>
          </p:nvPr>
        </p:nvSpPr>
        <p:spPr/>
        <p:txBody>
          <a:bodyPr/>
          <a:lstStyle/>
          <a:p>
            <a:r>
              <a:rPr lang="en-GB" dirty="0" smtClean="0"/>
              <a:t>Let’s start with members who joined the CPS on or before 31 December 2012.</a:t>
            </a:r>
            <a:endParaRPr lang="en-GB" dirty="0"/>
          </a:p>
        </p:txBody>
      </p:sp>
    </p:spTree>
    <p:extLst>
      <p:ext uri="{BB962C8B-B14F-4D97-AF65-F5344CB8AC3E}">
        <p14:creationId xmlns:p14="http://schemas.microsoft.com/office/powerpoint/2010/main" val="4223656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solidFill>
                  <a:schemeClr val="tx2">
                    <a:lumMod val="60000"/>
                    <a:lumOff val="40000"/>
                  </a:schemeClr>
                </a:solidFill>
              </a:rPr>
              <a:t>CRB Members</a:t>
            </a:r>
            <a:endParaRPr lang="en-GB" sz="4000"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GB" dirty="0" smtClean="0"/>
              <a:t>Pension is in two parts:</a:t>
            </a:r>
          </a:p>
          <a:p>
            <a:pPr marL="0" indent="0">
              <a:buNone/>
            </a:pPr>
            <a:endParaRPr lang="en-GB" dirty="0" smtClean="0"/>
          </a:p>
          <a:p>
            <a:pPr marL="914400" lvl="1" indent="-514350">
              <a:buFont typeface="+mj-lt"/>
              <a:buAutoNum type="arabicPeriod"/>
            </a:pPr>
            <a:r>
              <a:rPr lang="en-GB" dirty="0" smtClean="0"/>
              <a:t>Final salary benefits up to 31 December 2012</a:t>
            </a:r>
          </a:p>
          <a:p>
            <a:pPr marL="914400" lvl="1" indent="-514350">
              <a:buFont typeface="+mj-lt"/>
              <a:buAutoNum type="arabicPeriod"/>
            </a:pPr>
            <a:endParaRPr lang="en-GB" dirty="0" smtClean="0"/>
          </a:p>
          <a:p>
            <a:pPr marL="914400" lvl="1" indent="-514350">
              <a:buFont typeface="+mj-lt"/>
              <a:buAutoNum type="arabicPeriod"/>
            </a:pPr>
            <a:r>
              <a:rPr lang="en-GB" dirty="0" smtClean="0"/>
              <a:t>Career Revalued benefits (CRB) from 1 January 2013</a:t>
            </a:r>
          </a:p>
          <a:p>
            <a:pPr marL="0" indent="0">
              <a:buNone/>
            </a:pPr>
            <a:endParaRPr lang="en-GB" dirty="0"/>
          </a:p>
        </p:txBody>
      </p:sp>
    </p:spTree>
    <p:extLst>
      <p:ext uri="{BB962C8B-B14F-4D97-AF65-F5344CB8AC3E}">
        <p14:creationId xmlns:p14="http://schemas.microsoft.com/office/powerpoint/2010/main" val="472858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solidFill>
                  <a:schemeClr val="tx2">
                    <a:lumMod val="60000"/>
                    <a:lumOff val="40000"/>
                  </a:schemeClr>
                </a:solidFill>
              </a:rPr>
              <a:t>Final Salary pension</a:t>
            </a:r>
            <a:endParaRPr lang="en-GB" sz="4000"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GB" dirty="0" smtClean="0"/>
              <a:t>Benefits are based on your pensionable salary and pensionable service</a:t>
            </a:r>
          </a:p>
          <a:p>
            <a:r>
              <a:rPr lang="en-GB" dirty="0" smtClean="0"/>
              <a:t>Pensionable service ceased accruing on 31 December 2012</a:t>
            </a:r>
          </a:p>
          <a:p>
            <a:r>
              <a:rPr lang="en-GB" dirty="0" smtClean="0"/>
              <a:t>Pensionable salary calculated as at date of retirement and not frozen as at 31 December 2012.</a:t>
            </a:r>
          </a:p>
          <a:p>
            <a:endParaRPr lang="en-GB" dirty="0"/>
          </a:p>
        </p:txBody>
      </p:sp>
    </p:spTree>
    <p:extLst>
      <p:ext uri="{BB962C8B-B14F-4D97-AF65-F5344CB8AC3E}">
        <p14:creationId xmlns:p14="http://schemas.microsoft.com/office/powerpoint/2010/main" val="2399407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solidFill>
                  <a:schemeClr val="tx2">
                    <a:lumMod val="60000"/>
                    <a:lumOff val="40000"/>
                  </a:schemeClr>
                </a:solidFill>
              </a:rPr>
              <a:t>Final Salary pension</a:t>
            </a:r>
            <a:endParaRPr lang="en-GB" sz="4000"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GB" dirty="0" smtClean="0"/>
              <a:t>Pre-December 2009 joiners:</a:t>
            </a:r>
          </a:p>
          <a:p>
            <a:r>
              <a:rPr lang="en-GB" dirty="0" smtClean="0"/>
              <a:t>1/60th x Pensionable Salary x Years of Membership to 31/12/2012</a:t>
            </a:r>
          </a:p>
          <a:p>
            <a:endParaRPr lang="en-GB" dirty="0" smtClean="0"/>
          </a:p>
          <a:p>
            <a:r>
              <a:rPr lang="en-GB" dirty="0" smtClean="0"/>
              <a:t>Post-November 2009 joiners:</a:t>
            </a:r>
          </a:p>
          <a:p>
            <a:r>
              <a:rPr lang="en-GB" dirty="0" smtClean="0"/>
              <a:t>1/80th x Pensionable Salary x Years of Membership to 31/12/2012</a:t>
            </a:r>
          </a:p>
          <a:p>
            <a:endParaRPr lang="en-GB" dirty="0"/>
          </a:p>
        </p:txBody>
      </p:sp>
    </p:spTree>
    <p:extLst>
      <p:ext uri="{BB962C8B-B14F-4D97-AF65-F5344CB8AC3E}">
        <p14:creationId xmlns:p14="http://schemas.microsoft.com/office/powerpoint/2010/main" val="569451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solidFill>
                  <a:schemeClr val="tx2">
                    <a:lumMod val="60000"/>
                    <a:lumOff val="40000"/>
                  </a:schemeClr>
                </a:solidFill>
              </a:rPr>
              <a:t>Pensionable Service</a:t>
            </a:r>
            <a:endParaRPr lang="en-GB" sz="4000" dirty="0">
              <a:solidFill>
                <a:schemeClr val="tx2">
                  <a:lumMod val="60000"/>
                  <a:lumOff val="40000"/>
                </a:schemeClr>
              </a:solidFill>
            </a:endParaRPr>
          </a:p>
        </p:txBody>
      </p:sp>
      <p:sp>
        <p:nvSpPr>
          <p:cNvPr id="3" name="Content Placeholder 2"/>
          <p:cNvSpPr>
            <a:spLocks noGrp="1"/>
          </p:cNvSpPr>
          <p:nvPr>
            <p:ph idx="1"/>
          </p:nvPr>
        </p:nvSpPr>
        <p:spPr/>
        <p:txBody>
          <a:bodyPr>
            <a:normAutofit fontScale="92500" lnSpcReduction="10000"/>
          </a:bodyPr>
          <a:lstStyle/>
          <a:p>
            <a:r>
              <a:rPr lang="en-GB" dirty="0" smtClean="0"/>
              <a:t>Calculated in years and days from the date you joined the scheme</a:t>
            </a:r>
          </a:p>
          <a:p>
            <a:r>
              <a:rPr lang="en-GB" dirty="0" smtClean="0"/>
              <a:t>Can also include service from transferred in benefits</a:t>
            </a:r>
          </a:p>
          <a:p>
            <a:r>
              <a:rPr lang="en-GB" dirty="0" smtClean="0"/>
              <a:t>Will also include service from any added years</a:t>
            </a:r>
            <a:r>
              <a:rPr lang="en-GB" dirty="0"/>
              <a:t> </a:t>
            </a:r>
            <a:r>
              <a:rPr lang="en-GB" dirty="0" smtClean="0"/>
              <a:t>Additional Voluntary Contributions (AVCs) that you pay.  These are different to Cambridge Building Society AVCs </a:t>
            </a:r>
          </a:p>
          <a:p>
            <a:r>
              <a:rPr lang="en-GB" dirty="0" smtClean="0"/>
              <a:t>If you work part-time, your pensionable service will not be the same as your period of service with the University.</a:t>
            </a:r>
          </a:p>
        </p:txBody>
      </p:sp>
    </p:spTree>
    <p:extLst>
      <p:ext uri="{BB962C8B-B14F-4D97-AF65-F5344CB8AC3E}">
        <p14:creationId xmlns:p14="http://schemas.microsoft.com/office/powerpoint/2010/main" val="411425735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339</TotalTime>
  <Words>1401</Words>
  <Application>Microsoft Office PowerPoint</Application>
  <PresentationFormat>On-screen Show (4:3)</PresentationFormat>
  <Paragraphs>177</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Times New Roman</vt:lpstr>
      <vt:lpstr>Trebuchet MS</vt:lpstr>
      <vt:lpstr>Berlin</vt:lpstr>
      <vt:lpstr> Cambridge University Assistants’ Contributory Pension Scheme (CUACPS) https://www.pensions.admin.cam.ac.uk/cps </vt:lpstr>
      <vt:lpstr>Agenda</vt:lpstr>
      <vt:lpstr>University Pensions Office</vt:lpstr>
      <vt:lpstr>Your CUACPS Pension</vt:lpstr>
      <vt:lpstr>Career Revalued Benefit (CRB) Members</vt:lpstr>
      <vt:lpstr>CRB Members</vt:lpstr>
      <vt:lpstr>Final Salary pension</vt:lpstr>
      <vt:lpstr>Final Salary pension</vt:lpstr>
      <vt:lpstr>Pensionable Service</vt:lpstr>
      <vt:lpstr>Career Revalued Benefit (CRB) Pension</vt:lpstr>
      <vt:lpstr>Career Revalued Benefits (CRB) </vt:lpstr>
      <vt:lpstr>Total CUACPS pension  </vt:lpstr>
      <vt:lpstr>Early Retirement</vt:lpstr>
      <vt:lpstr>Normal Retirement</vt:lpstr>
      <vt:lpstr>Hybrid members</vt:lpstr>
      <vt:lpstr>Hybrid Members</vt:lpstr>
      <vt:lpstr>Hybrid members </vt:lpstr>
      <vt:lpstr>Hybrid Members</vt:lpstr>
      <vt:lpstr>Early Retirement – Hybrid CRB only</vt:lpstr>
      <vt:lpstr>Normal Retirement – Hybrid CRB only</vt:lpstr>
      <vt:lpstr>Retirement - CUADCPS</vt:lpstr>
      <vt:lpstr>SEI Capita contact details</vt:lpstr>
      <vt:lpstr>Topping up your Pension</vt:lpstr>
      <vt:lpstr>Death Benefits</vt:lpstr>
      <vt:lpstr>Death Benefits – lump sums</vt:lpstr>
      <vt:lpstr>Death Benefits - Pensions</vt:lpstr>
      <vt:lpstr>Leaving the scheme early</vt:lpstr>
      <vt:lpstr>Leaving the scheme early</vt:lpstr>
      <vt:lpstr>Leaving the scheme early</vt:lpstr>
      <vt:lpstr>Your Questions</vt:lpstr>
      <vt:lpstr>Your Questions</vt:lpstr>
      <vt:lpstr>Your Questions</vt:lpstr>
      <vt:lpstr>Your Questions</vt:lpstr>
      <vt:lpstr>Finally…</vt:lpstr>
    </vt:vector>
  </TitlesOfParts>
  <Company>MISD, University of Cambridge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Cambridge University Assistants’ Contributory Pension Scheme (CUACPS) www.admin.cam.ac.uk/offices/pensions/cuacps</dc:title>
  <dc:creator>Karen Waterton</dc:creator>
  <cp:lastModifiedBy>Debbie Hough</cp:lastModifiedBy>
  <cp:revision>54</cp:revision>
  <dcterms:created xsi:type="dcterms:W3CDTF">2018-01-08T09:23:50Z</dcterms:created>
  <dcterms:modified xsi:type="dcterms:W3CDTF">2019-06-28T11:12:22Z</dcterms:modified>
</cp:coreProperties>
</file>